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7" r:id="rId3"/>
    <p:sldId id="258" r:id="rId4"/>
    <p:sldId id="271" r:id="rId5"/>
    <p:sldId id="272" r:id="rId6"/>
    <p:sldId id="267" r:id="rId7"/>
    <p:sldId id="269" r:id="rId8"/>
    <p:sldId id="268" r:id="rId9"/>
    <p:sldId id="270" r:id="rId10"/>
    <p:sldId id="274" r:id="rId11"/>
    <p:sldId id="263" r:id="rId12"/>
    <p:sldId id="264" r:id="rId13"/>
    <p:sldId id="265" r:id="rId14"/>
    <p:sldId id="266" r:id="rId15"/>
    <p:sldId id="273" r:id="rId16"/>
    <p:sldId id="259" r:id="rId17"/>
    <p:sldId id="260" r:id="rId18"/>
    <p:sldId id="261" r:id="rId19"/>
    <p:sldId id="275" r:id="rId20"/>
    <p:sldId id="276"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p:restoredTop sz="87169"/>
  </p:normalViewPr>
  <p:slideViewPr>
    <p:cSldViewPr snapToGrid="0" snapToObjects="1">
      <p:cViewPr varScale="1">
        <p:scale>
          <a:sx n="151" d="100"/>
          <a:sy n="151" d="100"/>
        </p:scale>
        <p:origin x="7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A2A696-83EA-5840-967B-AF6FCC4E9F1B}" type="datetimeFigureOut">
              <a:rPr lang="en-US" smtClean="0"/>
              <a:t>2/25/18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EFAE0-F889-0D49-886A-84D5179F7433}" type="slidenum">
              <a:rPr lang="en-US" smtClean="0"/>
              <a:t>‹#›</a:t>
            </a:fld>
            <a:endParaRPr lang="en-US"/>
          </a:p>
        </p:txBody>
      </p:sp>
    </p:spTree>
    <p:extLst>
      <p:ext uri="{BB962C8B-B14F-4D97-AF65-F5344CB8AC3E}">
        <p14:creationId xmlns:p14="http://schemas.microsoft.com/office/powerpoint/2010/main" val="1018752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artifact sizes keep growing as the application functionality evolves</a:t>
            </a:r>
          </a:p>
          <a:p>
            <a:pPr marL="171450" indent="-171450">
              <a:buFont typeface="Arial" panose="020B0604020202020204" pitchFamily="34" charset="0"/>
              <a:buChar char="•"/>
            </a:pPr>
            <a:r>
              <a:rPr lang="en-US" dirty="0"/>
              <a:t>Every node in a deployment topology would ideally have to be of the same computation power</a:t>
            </a:r>
          </a:p>
          <a:p>
            <a:pPr marL="171450" indent="-171450">
              <a:buFont typeface="Arial" panose="020B0604020202020204" pitchFamily="34" charset="0"/>
              <a:buChar char="•"/>
            </a:pPr>
            <a:r>
              <a:rPr lang="en-US" dirty="0"/>
              <a:t>Deployment rollback would ideally bring the complete application back to the previous best known state</a:t>
            </a:r>
          </a:p>
          <a:p>
            <a:pPr marL="171450" indent="-171450">
              <a:buFont typeface="Arial" panose="020B0604020202020204" pitchFamily="34" charset="0"/>
              <a:buChar char="•"/>
            </a:pPr>
            <a:r>
              <a:rPr lang="en-US" dirty="0"/>
              <a:t>Any small change in the application would have undergo the complete lifecycle of all the quality checks and deployment across.</a:t>
            </a:r>
          </a:p>
          <a:p>
            <a:pPr marL="171450" indent="-171450">
              <a:buFont typeface="Arial" panose="020B0604020202020204" pitchFamily="34" charset="0"/>
              <a:buChar char="•"/>
            </a:pPr>
            <a:r>
              <a:rPr lang="en-US" dirty="0"/>
              <a:t>The other big challenge would be is session stickiness. (Session stickiness is the concept is re-routing a request back to the same node in a cluster served every time). </a:t>
            </a:r>
          </a:p>
          <a:p>
            <a:pPr marL="171450" indent="-171450">
              <a:buFont typeface="Arial" panose="020B0604020202020204" pitchFamily="34" charset="0"/>
              <a:buChar char="•"/>
            </a:pPr>
            <a:r>
              <a:rPr lang="en-US" dirty="0"/>
              <a:t>The only option left to scale the application would be in terms of infrastructure in terms of computation or slicing the application into modules.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3</a:t>
            </a:fld>
            <a:endParaRPr lang="en-US"/>
          </a:p>
        </p:txBody>
      </p:sp>
    </p:spTree>
    <p:extLst>
      <p:ext uri="{BB962C8B-B14F-4D97-AF65-F5344CB8AC3E}">
        <p14:creationId xmlns:p14="http://schemas.microsoft.com/office/powerpoint/2010/main" val="108931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r>
              <a:rPr lang="en-US" dirty="0"/>
              <a:t>SOA – Service Oriented Architecture</a:t>
            </a:r>
          </a:p>
          <a:p>
            <a:pPr marL="628650" lvl="1" indent="-171450">
              <a:buFont typeface="Wingdings" pitchFamily="2" charset="2"/>
              <a:buChar char="ü"/>
            </a:pPr>
            <a:r>
              <a:rPr lang="en-US" dirty="0"/>
              <a:t>It has been one of the premier attempts towards modularization of software components, though never attempted at smaller scale. </a:t>
            </a:r>
          </a:p>
          <a:p>
            <a:pPr marL="628650" lvl="1" indent="-171450">
              <a:buFont typeface="Wingdings" pitchFamily="2" charset="2"/>
              <a:buChar char="ü"/>
            </a:pPr>
            <a:r>
              <a:rPr lang="en-US" dirty="0"/>
              <a:t>It has more been associated with a Service Bus design pattern, which has been more useful in orchestrating larger services in a system using various protocols like SOAP, JMS, JDBC, Mail, STOMP, HTTP, HTTPS and off-late REST using XML and JSON transformation techniques.</a:t>
            </a:r>
          </a:p>
          <a:p>
            <a:pPr marL="628650" lvl="1" indent="-171450">
              <a:buFont typeface="Wingdings" pitchFamily="2" charset="2"/>
              <a:buChar char="ü"/>
            </a:pPr>
            <a:r>
              <a:rPr lang="en-US" dirty="0"/>
              <a:t>This has been more used in offline processing systems like Order Processing Systems, Business Rule Management Systems where more of a workflow kind-of processing is required.</a:t>
            </a:r>
          </a:p>
          <a:p>
            <a:pPr marL="171450" lvl="0" indent="-171450">
              <a:buFont typeface="Wingdings" pitchFamily="2" charset="2"/>
              <a:buChar char="q"/>
            </a:pPr>
            <a:r>
              <a:rPr lang="en-US" dirty="0"/>
              <a:t>OSGi - Open Service Gateway Initiative</a:t>
            </a:r>
          </a:p>
          <a:p>
            <a:pPr marL="628650" lvl="1" indent="-171450">
              <a:buFont typeface="Wingdings" pitchFamily="2" charset="2"/>
              <a:buChar char="ü"/>
            </a:pPr>
            <a:r>
              <a:rPr lang="en-US" dirty="0"/>
              <a:t>OSGi has been what the missing piece of Java was, bringing modularity into building systems using the JVM.</a:t>
            </a:r>
          </a:p>
          <a:p>
            <a:pPr marL="628650" lvl="1" indent="-171450">
              <a:buFont typeface="Wingdings" pitchFamily="2" charset="2"/>
              <a:buChar char="ü"/>
            </a:pPr>
            <a:r>
              <a:rPr lang="en-US" dirty="0"/>
              <a:t>The JAR has been pretty much Java’s answer to modularity, but has failed due to various factors. </a:t>
            </a:r>
          </a:p>
          <a:p>
            <a:pPr marL="628650" lvl="1" indent="-171450">
              <a:buFont typeface="Wingdings" pitchFamily="2" charset="2"/>
              <a:buChar char="ü"/>
            </a:pPr>
            <a:r>
              <a:rPr lang="en-US" dirty="0"/>
              <a:t>Every JAR or CLASS in a JAR is loaded by a </a:t>
            </a:r>
            <a:r>
              <a:rPr lang="en-US" dirty="0" err="1"/>
              <a:t>ClassLoader</a:t>
            </a:r>
            <a:r>
              <a:rPr lang="en-US" dirty="0"/>
              <a:t>, which is one of the key constructs in Java.</a:t>
            </a:r>
          </a:p>
          <a:p>
            <a:pPr marL="628650" lvl="1" indent="-171450">
              <a:buFont typeface="Wingdings" pitchFamily="2" charset="2"/>
              <a:buChar char="ü"/>
            </a:pPr>
            <a:r>
              <a:rPr lang="en-US" dirty="0"/>
              <a:t>Java’s way of </a:t>
            </a:r>
            <a:r>
              <a:rPr lang="en-US" dirty="0" err="1"/>
              <a:t>Classloading</a:t>
            </a:r>
            <a:r>
              <a:rPr lang="en-US" dirty="0"/>
              <a:t> has been the real factor of its success and failure too. Success because it achieves immense speeds while loading the class, but clogs up the Garbage Collector while unloading the classes. </a:t>
            </a:r>
          </a:p>
          <a:p>
            <a:pPr marL="628650" lvl="1" indent="-171450">
              <a:buFont typeface="Wingdings" pitchFamily="2" charset="2"/>
              <a:buChar char="ü"/>
            </a:pPr>
            <a:r>
              <a:rPr lang="en-US" dirty="0"/>
              <a:t>This is where OSGi steps where Java loads classes using a </a:t>
            </a:r>
            <a:r>
              <a:rPr lang="en-US" dirty="0" err="1"/>
              <a:t>Heirarchical</a:t>
            </a:r>
            <a:r>
              <a:rPr lang="en-US" dirty="0"/>
              <a:t> </a:t>
            </a:r>
            <a:r>
              <a:rPr lang="en-US" dirty="0" err="1"/>
              <a:t>Classloading</a:t>
            </a:r>
            <a:r>
              <a:rPr lang="en-US" dirty="0"/>
              <a:t> technique, OSGi uses a Peer </a:t>
            </a:r>
            <a:r>
              <a:rPr lang="en-US" dirty="0" err="1"/>
              <a:t>Classloading</a:t>
            </a:r>
            <a:r>
              <a:rPr lang="en-US" dirty="0"/>
              <a:t> technique and believes classes to be more of Immutable nature over Mutable. </a:t>
            </a:r>
          </a:p>
          <a:p>
            <a:pPr marL="171450" lvl="0" indent="-171450">
              <a:buFont typeface="Wingdings" pitchFamily="2" charset="2"/>
              <a:buChar char="ü"/>
            </a:pPr>
            <a:endParaRPr lang="en-US" dirty="0"/>
          </a:p>
          <a:p>
            <a:pPr marL="628650" lvl="1" indent="-171450">
              <a:buFont typeface="Wingdings" pitchFamily="2" charset="2"/>
              <a:buChar char="ü"/>
            </a:pPr>
            <a:endParaRPr lang="en-US" dirty="0"/>
          </a:p>
          <a:p>
            <a:pPr marL="628650" lvl="1" indent="-171450">
              <a:buFont typeface="Wingdings" pitchFamily="2" charset="2"/>
              <a:buChar char="ü"/>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2EFAE0-F889-0D49-886A-84D5179F7433}" type="slidenum">
              <a:rPr lang="en-US" smtClean="0"/>
              <a:t>5</a:t>
            </a:fld>
            <a:endParaRPr lang="en-US"/>
          </a:p>
        </p:txBody>
      </p:sp>
    </p:spTree>
    <p:extLst>
      <p:ext uri="{BB962C8B-B14F-4D97-AF65-F5344CB8AC3E}">
        <p14:creationId xmlns:p14="http://schemas.microsoft.com/office/powerpoint/2010/main" val="188798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US" b="1" dirty="0"/>
              <a:t>Loose Coupling </a:t>
            </a:r>
            <a:r>
              <a:rPr lang="en-US" dirty="0"/>
              <a:t>- </a:t>
            </a:r>
            <a:r>
              <a:rPr lang="en-IN" sz="1200" b="0" i="0" kern="1200" dirty="0">
                <a:solidFill>
                  <a:schemeClr val="tx1"/>
                </a:solidFill>
                <a:effectLst/>
                <a:latin typeface="+mn-lt"/>
                <a:ea typeface="+mn-ea"/>
                <a:cs typeface="+mn-cs"/>
              </a:rPr>
              <a:t>Ideally, you want the services to have little to no dependence amongst one another. Services should be </a:t>
            </a:r>
            <a:r>
              <a:rPr lang="en-IN" sz="1200" b="0" i="0" kern="1200" dirty="0" err="1">
                <a:solidFill>
                  <a:schemeClr val="tx1"/>
                </a:solidFill>
                <a:effectLst/>
                <a:latin typeface="+mn-lt"/>
                <a:ea typeface="+mn-ea"/>
                <a:cs typeface="+mn-cs"/>
              </a:rPr>
              <a:t>changable</a:t>
            </a:r>
            <a:r>
              <a:rPr lang="en-IN" sz="1200" b="0" i="0" kern="1200" dirty="0">
                <a:solidFill>
                  <a:schemeClr val="tx1"/>
                </a:solidFill>
                <a:effectLst/>
                <a:latin typeface="+mn-lt"/>
                <a:ea typeface="+mn-ea"/>
                <a:cs typeface="+mn-cs"/>
              </a:rPr>
              <a:t> and deployable independently, without requiring changes to other parts of the system. Services must expose only the information that is absolutely necessary in order to prevent the apps that consume their data from binding too tightly to them. This makes it easier to roll out changes in the future.</a:t>
            </a:r>
          </a:p>
          <a:p>
            <a:pPr marL="171450" indent="-171450">
              <a:buFont typeface="Wingdings" pitchFamily="2" charset="2"/>
              <a:buChar char="Ø"/>
            </a:pPr>
            <a:r>
              <a:rPr lang="en-IN" sz="1200" b="1" i="0" kern="1200" dirty="0">
                <a:solidFill>
                  <a:schemeClr val="tx1"/>
                </a:solidFill>
                <a:effectLst/>
                <a:latin typeface="+mn-lt"/>
                <a:ea typeface="+mn-ea"/>
                <a:cs typeface="+mn-cs"/>
              </a:rPr>
              <a:t>High Cohesion</a:t>
            </a:r>
            <a:r>
              <a:rPr lang="en-IN" sz="1200" b="0" i="0" kern="1200" dirty="0">
                <a:solidFill>
                  <a:schemeClr val="tx1"/>
                </a:solidFill>
                <a:effectLst/>
                <a:latin typeface="+mn-lt"/>
                <a:ea typeface="+mn-ea"/>
                <a:cs typeface="+mn-cs"/>
              </a:rPr>
              <a:t> - High Cohesion can be thought of as a corollary to Loose Coupling. Cohesion refers to the idea that all the logic pertaining a particular entity in the system should be bundled together in a single place. This makes it easier to modify the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a portion of the system, since it minimizes the number of places where code needs to be updated.</a:t>
            </a:r>
          </a:p>
          <a:p>
            <a:pPr marL="171450" indent="-171450">
              <a:buFont typeface="Wingdings" pitchFamily="2" charset="2"/>
              <a:buChar char="Ø"/>
            </a:pPr>
            <a:r>
              <a:rPr lang="en-IN" sz="1200" b="1" i="0" kern="1200" dirty="0">
                <a:solidFill>
                  <a:schemeClr val="tx1"/>
                </a:solidFill>
                <a:effectLst/>
                <a:latin typeface="+mn-lt"/>
                <a:ea typeface="+mn-ea"/>
                <a:cs typeface="+mn-cs"/>
              </a:rPr>
              <a:t>Technology Diversity</a:t>
            </a:r>
            <a:r>
              <a:rPr lang="en-IN" sz="1200" b="0" i="0" kern="1200" dirty="0">
                <a:solidFill>
                  <a:schemeClr val="tx1"/>
                </a:solidFill>
                <a:effectLst/>
                <a:latin typeface="+mn-lt"/>
                <a:ea typeface="+mn-ea"/>
                <a:cs typeface="+mn-cs"/>
              </a:rPr>
              <a:t> - As your application grows in size, so do the number of features it implements and by extension, the number of technological requirements imposed on your system. For example, some parts of your application may demand a specific library written in a specific language which just happens to be the right tool for it. Parts of your application may benefit from the statically typed, secure nature of Java. While other portions may be less demanding. Similarly, the optimal database may very well vary across the application.</a:t>
            </a:r>
          </a:p>
          <a:p>
            <a:pPr marL="171450" indent="-171450">
              <a:buFont typeface="Wingdings" pitchFamily="2" charset="2"/>
              <a:buChar char="Ø"/>
            </a:pPr>
            <a:r>
              <a:rPr lang="en-IN" sz="1200" b="1" i="0" kern="1200" dirty="0">
                <a:solidFill>
                  <a:schemeClr val="tx1"/>
                </a:solidFill>
                <a:effectLst/>
                <a:latin typeface="+mn-lt"/>
                <a:ea typeface="+mn-ea"/>
                <a:cs typeface="+mn-cs"/>
              </a:rPr>
              <a:t>Fault Tolerance</a:t>
            </a:r>
            <a:r>
              <a:rPr lang="en-IN" sz="1200" b="0" i="0" kern="1200" dirty="0">
                <a:solidFill>
                  <a:schemeClr val="tx1"/>
                </a:solidFill>
                <a:effectLst/>
                <a:latin typeface="+mn-lt"/>
                <a:ea typeface="+mn-ea"/>
                <a:cs typeface="+mn-cs"/>
              </a:rPr>
              <a:t> - The idea of fault tolerance is strongly related to the concept of </a:t>
            </a:r>
            <a:r>
              <a:rPr lang="en-IN" sz="1200" b="0" i="1" kern="1200" dirty="0">
                <a:solidFill>
                  <a:schemeClr val="tx1"/>
                </a:solidFill>
                <a:effectLst/>
                <a:latin typeface="+mn-lt"/>
                <a:ea typeface="+mn-ea"/>
                <a:cs typeface="+mn-cs"/>
              </a:rPr>
              <a:t>loose coupling </a:t>
            </a:r>
            <a:r>
              <a:rPr lang="en-IN" sz="1200" b="0" i="0" kern="1200" dirty="0">
                <a:solidFill>
                  <a:schemeClr val="tx1"/>
                </a:solidFill>
                <a:effectLst/>
                <a:latin typeface="+mn-lt"/>
                <a:ea typeface="+mn-ea"/>
                <a:cs typeface="+mn-cs"/>
              </a:rPr>
              <a:t>discussed previously. Teams should focus on making each service as independent as possible. This ensures that if one service goes down, it doesn’t affect the other services (except for the ones immediately depending on it). As an end user, your experience may be degraded and limited, but the application should still remain functional. This is, in most cases, far better than crashing the entire application.</a:t>
            </a:r>
          </a:p>
          <a:p>
            <a:pPr marL="171450" indent="-171450">
              <a:buFont typeface="Wingdings" pitchFamily="2" charset="2"/>
              <a:buChar char="Ø"/>
            </a:pPr>
            <a:r>
              <a:rPr lang="en-IN" sz="1200" b="1" i="0" kern="1200" dirty="0">
                <a:solidFill>
                  <a:schemeClr val="tx1"/>
                </a:solidFill>
                <a:effectLst/>
                <a:latin typeface="+mn-lt"/>
                <a:ea typeface="+mn-ea"/>
                <a:cs typeface="+mn-cs"/>
              </a:rPr>
              <a:t>Scalability</a:t>
            </a:r>
            <a:r>
              <a:rPr lang="en-IN" sz="1200" b="0" i="0" kern="1200" dirty="0">
                <a:solidFill>
                  <a:schemeClr val="tx1"/>
                </a:solidFill>
                <a:effectLst/>
                <a:latin typeface="+mn-lt"/>
                <a:ea typeface="+mn-ea"/>
                <a:cs typeface="+mn-cs"/>
              </a:rPr>
              <a:t> - The issue of scalability is an immensely important one for a fast growing company. When you have a single gigantic application, not all parts of it are equally load intensive. Some may be responsible for more passive, mundane things such as serving static information, while others may be more intensive, requiring a lot of database interaction and/or computing power. The problem with a monolithic codebase, then, is that regardless of the different types of operations it’s conducting, you need to scale the entire application up and down based on need. Since this isn’t an accurate representation of the actual demands on your system, it leads to huge amounts of wasted computing power and resources. This is one of the issues </a:t>
            </a:r>
            <a:r>
              <a:rPr lang="en-IN" sz="1200" b="0" i="0" kern="1200" dirty="0" err="1">
                <a:solidFill>
                  <a:schemeClr val="tx1"/>
                </a:solidFill>
                <a:effectLst/>
                <a:latin typeface="+mn-lt"/>
                <a:ea typeface="+mn-ea"/>
                <a:cs typeface="+mn-cs"/>
              </a:rPr>
              <a:t>microservices</a:t>
            </a:r>
            <a:r>
              <a:rPr lang="en-IN" sz="1200" b="0" i="0" kern="1200" dirty="0">
                <a:solidFill>
                  <a:schemeClr val="tx1"/>
                </a:solidFill>
                <a:effectLst/>
                <a:latin typeface="+mn-lt"/>
                <a:ea typeface="+mn-ea"/>
                <a:cs typeface="+mn-cs"/>
              </a:rPr>
              <a:t> attempt to solve. Because functionality is separated into different “boxes”, each box can be scaled up or down independently, without affecting the rest of the system.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IN" sz="1200" b="1" i="0" kern="1200" dirty="0">
                <a:solidFill>
                  <a:schemeClr val="tx1"/>
                </a:solidFill>
                <a:effectLst/>
                <a:latin typeface="+mn-lt"/>
                <a:ea typeface="+mn-ea"/>
                <a:cs typeface="+mn-cs"/>
              </a:rPr>
              <a:t>Ease of deployment</a:t>
            </a:r>
            <a:r>
              <a:rPr lang="en-IN" sz="1200" b="0" i="0" kern="1200" dirty="0">
                <a:solidFill>
                  <a:schemeClr val="tx1"/>
                </a:solidFill>
                <a:effectLst/>
                <a:latin typeface="+mn-lt"/>
                <a:ea typeface="+mn-ea"/>
                <a:cs typeface="+mn-cs"/>
              </a:rPr>
              <a:t> - Lastly, lets talk a little bit about how deploying these services would work. Given the sheer number of services being deployed, this may seem a bit like a counter argument at first. However, the key thing to remember is that any change in the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of a particular part of the application usually requires a change in one and preferably only one part of the application, isolated away into a </a:t>
            </a:r>
            <a:r>
              <a:rPr lang="en-IN" sz="1200" b="0" i="0" kern="1200" dirty="0" err="1">
                <a:solidFill>
                  <a:schemeClr val="tx1"/>
                </a:solidFill>
                <a:effectLst/>
                <a:latin typeface="+mn-lt"/>
                <a:ea typeface="+mn-ea"/>
                <a:cs typeface="+mn-cs"/>
              </a:rPr>
              <a:t>microservice</a:t>
            </a:r>
            <a:r>
              <a:rPr lang="en-IN" sz="1200" b="0" i="0" kern="1200" dirty="0">
                <a:solidFill>
                  <a:schemeClr val="tx1"/>
                </a:solidFill>
                <a:effectLst/>
                <a:latin typeface="+mn-lt"/>
                <a:ea typeface="+mn-ea"/>
                <a:cs typeface="+mn-cs"/>
              </a:rPr>
              <a:t> in this case. When you have a small change, this difference boils down to redeploying a small service versus redeploying a million-line application. In practice, monolithic applications are seldom redeployed at that rate. As a result changes usually build up between releases, leading to bigger, more comprehensive releases. The sheer number of changes being deployed could itself be a potential risk.</a:t>
            </a:r>
            <a:endParaRPr lang="en-IN"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2EFAE0-F889-0D49-886A-84D5179F7433}" type="slidenum">
              <a:rPr lang="en-US" smtClean="0"/>
              <a:t>10</a:t>
            </a:fld>
            <a:endParaRPr lang="en-US"/>
          </a:p>
        </p:txBody>
      </p:sp>
    </p:spTree>
    <p:extLst>
      <p:ext uri="{BB962C8B-B14F-4D97-AF65-F5344CB8AC3E}">
        <p14:creationId xmlns:p14="http://schemas.microsoft.com/office/powerpoint/2010/main" val="221659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D796263-00C9-1344-90C6-C283F914866C}" type="datetime1">
              <a:rPr lang="en-IN" smtClean="0"/>
              <a:t>25/02/18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917EAF-1D8B-184F-8332-67E8AD58493B}"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DB5E91-CACC-8E4A-B81F-739787B97C69}"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347C2B-0A80-2549-B0A4-1E94128F9F39}"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6E987-71C4-EE45-B34F-5A3AD912C76D}"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52BF07-02B0-F547-8A60-F3D70BA28F45}"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CAECA1-7991-8143-8A02-7C422DCFE30A}"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C934CB-14C7-C549-AA53-C6A35DA02CE3}"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CB552A-8BC0-EB4C-BBAC-18D161305B62}"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BFD32F-C8F8-5A4C-93B8-A1C7E116B80E}"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2E2E61-F6C7-2045-9F11-88286B30CD27}" type="datetime1">
              <a:rPr lang="en-IN" smtClean="0"/>
              <a:t>25/02/18</a:t>
            </a:fld>
            <a:endParaRPr lang="en-US" dirty="0"/>
          </a:p>
        </p:txBody>
      </p:sp>
      <p:sp>
        <p:nvSpPr>
          <p:cNvPr id="5" name="Footer Placeholder 4"/>
          <p:cNvSpPr>
            <a:spLocks noGrp="1"/>
          </p:cNvSpPr>
          <p:nvPr>
            <p:ph type="ftr" sz="quarter" idx="11"/>
          </p:nvPr>
        </p:nvSpPr>
        <p:spPr/>
        <p:txBody>
          <a:bodyPr/>
          <a:lstStyle/>
          <a:p>
            <a:r>
              <a:rPr lang="en-US"/>
              <a:t>© Please be shameless to copy any slide you need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D936D2-4CA0-0C47-A79F-7543176F832F}"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CC0FE8-E8A2-4A4F-9ABB-02F294116E2B}" type="datetime1">
              <a:rPr lang="en-IN" smtClean="0"/>
              <a:t>25/02/18</a:t>
            </a:fld>
            <a:endParaRPr lang="en-US" dirty="0"/>
          </a:p>
        </p:txBody>
      </p:sp>
      <p:sp>
        <p:nvSpPr>
          <p:cNvPr id="8" name="Footer Placeholder 7"/>
          <p:cNvSpPr>
            <a:spLocks noGrp="1"/>
          </p:cNvSpPr>
          <p:nvPr>
            <p:ph type="ftr" sz="quarter" idx="11"/>
          </p:nvPr>
        </p:nvSpPr>
        <p:spPr/>
        <p:txBody>
          <a:bodyPr/>
          <a:lstStyle/>
          <a:p>
            <a:r>
              <a:rPr lang="en-US"/>
              <a:t>© Please be shameless to copy any slide you need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3937E6-DA62-4149-AAB7-12C667A9B398}" type="datetime1">
              <a:rPr lang="en-IN" smtClean="0"/>
              <a:t>25/02/18</a:t>
            </a:fld>
            <a:endParaRPr lang="en-US" dirty="0"/>
          </a:p>
        </p:txBody>
      </p:sp>
      <p:sp>
        <p:nvSpPr>
          <p:cNvPr id="4" name="Footer Placeholder 3"/>
          <p:cNvSpPr>
            <a:spLocks noGrp="1"/>
          </p:cNvSpPr>
          <p:nvPr>
            <p:ph type="ftr" sz="quarter" idx="11"/>
          </p:nvPr>
        </p:nvSpPr>
        <p:spPr/>
        <p:txBody>
          <a:bodyPr/>
          <a:lstStyle/>
          <a:p>
            <a:r>
              <a:rPr lang="en-US"/>
              <a:t>© Please be shameless to copy any slide you need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48BCD-4E80-9F43-9F58-F6A94312C504}" type="datetime1">
              <a:rPr lang="en-IN" smtClean="0"/>
              <a:t>25/02/18</a:t>
            </a:fld>
            <a:endParaRPr lang="en-US" dirty="0"/>
          </a:p>
        </p:txBody>
      </p:sp>
      <p:sp>
        <p:nvSpPr>
          <p:cNvPr id="3" name="Footer Placeholder 2"/>
          <p:cNvSpPr>
            <a:spLocks noGrp="1"/>
          </p:cNvSpPr>
          <p:nvPr>
            <p:ph type="ftr" sz="quarter" idx="11"/>
          </p:nvPr>
        </p:nvSpPr>
        <p:spPr/>
        <p:txBody>
          <a:bodyPr/>
          <a:lstStyle/>
          <a:p>
            <a:r>
              <a:rPr lang="en-US"/>
              <a:t>© Please be shameless to copy any slide you need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C83CF9-1889-B14D-AD6F-0E83144979F8}"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8192F9-6C8F-E64D-87A4-45666FC23422}" type="datetime1">
              <a:rPr lang="en-IN" smtClean="0"/>
              <a:t>25/02/18</a:t>
            </a:fld>
            <a:endParaRPr lang="en-US" dirty="0"/>
          </a:p>
        </p:txBody>
      </p:sp>
      <p:sp>
        <p:nvSpPr>
          <p:cNvPr id="6" name="Footer Placeholder 5"/>
          <p:cNvSpPr>
            <a:spLocks noGrp="1"/>
          </p:cNvSpPr>
          <p:nvPr>
            <p:ph type="ftr" sz="quarter" idx="11"/>
          </p:nvPr>
        </p:nvSpPr>
        <p:spPr/>
        <p:txBody>
          <a:bodyPr/>
          <a:lstStyle/>
          <a:p>
            <a:r>
              <a:rPr lang="en-US"/>
              <a:t>© Please be shameless to copy any slide you need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E110BE-9D75-C74A-B677-C6F8A8F2D089}" type="datetime1">
              <a:rPr lang="en-IN" smtClean="0"/>
              <a:t>25/02/18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Please be shameless to copy any slide you need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spring.io/projects/spring-clou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113F-45F5-444E-B1C4-3D456E15AB83}"/>
              </a:ext>
            </a:extLst>
          </p:cNvPr>
          <p:cNvSpPr>
            <a:spLocks noGrp="1"/>
          </p:cNvSpPr>
          <p:nvPr>
            <p:ph type="ctrTitle"/>
          </p:nvPr>
        </p:nvSpPr>
        <p:spPr/>
        <p:txBody>
          <a:bodyPr/>
          <a:lstStyle/>
          <a:p>
            <a:r>
              <a:rPr lang="en-US" dirty="0"/>
              <a:t>Let’s </a:t>
            </a:r>
            <a:r>
              <a:rPr lang="en-US" dirty="0" err="1"/>
              <a:t>Microservices</a:t>
            </a:r>
            <a:endParaRPr lang="en-US" dirty="0"/>
          </a:p>
        </p:txBody>
      </p:sp>
      <p:sp>
        <p:nvSpPr>
          <p:cNvPr id="3" name="Subtitle 2">
            <a:extLst>
              <a:ext uri="{FF2B5EF4-FFF2-40B4-BE49-F238E27FC236}">
                <a16:creationId xmlns:a16="http://schemas.microsoft.com/office/drawing/2014/main" id="{1C1FC312-8582-D24A-B6DE-10F62A4C2F30}"/>
              </a:ext>
            </a:extLst>
          </p:cNvPr>
          <p:cNvSpPr>
            <a:spLocks noGrp="1"/>
          </p:cNvSpPr>
          <p:nvPr>
            <p:ph type="subTitle" idx="1"/>
          </p:nvPr>
        </p:nvSpPr>
        <p:spPr/>
        <p:txBody>
          <a:bodyPr/>
          <a:lstStyle/>
          <a:p>
            <a:r>
              <a:rPr lang="en-US" dirty="0"/>
              <a:t>By</a:t>
            </a:r>
          </a:p>
          <a:p>
            <a:r>
              <a:rPr lang="en-US" dirty="0"/>
              <a:t>Subrahmanyam Devarakonda</a:t>
            </a:r>
          </a:p>
        </p:txBody>
      </p:sp>
    </p:spTree>
    <p:extLst>
      <p:ext uri="{BB962C8B-B14F-4D97-AF65-F5344CB8AC3E}">
        <p14:creationId xmlns:p14="http://schemas.microsoft.com/office/powerpoint/2010/main" val="87095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37D0-AB07-B34E-9E4F-5F3CC54C747F}"/>
              </a:ext>
            </a:extLst>
          </p:cNvPr>
          <p:cNvSpPr>
            <a:spLocks noGrp="1"/>
          </p:cNvSpPr>
          <p:nvPr>
            <p:ph type="title"/>
          </p:nvPr>
        </p:nvSpPr>
        <p:spPr/>
        <p:txBody>
          <a:bodyPr/>
          <a:lstStyle/>
          <a:p>
            <a:r>
              <a:rPr lang="en-US" dirty="0"/>
              <a:t>Characteristics of </a:t>
            </a:r>
            <a:r>
              <a:rPr lang="en-US" dirty="0" err="1"/>
              <a:t>Microservices</a:t>
            </a:r>
            <a:endParaRPr lang="en-US" dirty="0"/>
          </a:p>
        </p:txBody>
      </p:sp>
      <p:sp>
        <p:nvSpPr>
          <p:cNvPr id="6" name="TextBox 5">
            <a:extLst>
              <a:ext uri="{FF2B5EF4-FFF2-40B4-BE49-F238E27FC236}">
                <a16:creationId xmlns:a16="http://schemas.microsoft.com/office/drawing/2014/main" id="{F5D5D140-B62E-A249-BCDC-D317B003E44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9</a:t>
            </a:r>
          </a:p>
        </p:txBody>
      </p:sp>
      <p:sp>
        <p:nvSpPr>
          <p:cNvPr id="9" name="Footer Placeholder 4">
            <a:extLst>
              <a:ext uri="{FF2B5EF4-FFF2-40B4-BE49-F238E27FC236}">
                <a16:creationId xmlns:a16="http://schemas.microsoft.com/office/drawing/2014/main" id="{53D0A235-808B-584C-9B44-53604F79EA6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
        <p:nvSpPr>
          <p:cNvPr id="3" name="Explosion 1 2">
            <a:extLst>
              <a:ext uri="{FF2B5EF4-FFF2-40B4-BE49-F238E27FC236}">
                <a16:creationId xmlns:a16="http://schemas.microsoft.com/office/drawing/2014/main" id="{67263436-B40C-1044-8605-D9EE942B6865}"/>
              </a:ext>
            </a:extLst>
          </p:cNvPr>
          <p:cNvSpPr/>
          <p:nvPr/>
        </p:nvSpPr>
        <p:spPr>
          <a:xfrm rot="20532818">
            <a:off x="1271008" y="2557115"/>
            <a:ext cx="2107933" cy="212718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Loose Coupling</a:t>
            </a:r>
          </a:p>
        </p:txBody>
      </p:sp>
      <p:sp>
        <p:nvSpPr>
          <p:cNvPr id="7" name="Explosion 2 6">
            <a:extLst>
              <a:ext uri="{FF2B5EF4-FFF2-40B4-BE49-F238E27FC236}">
                <a16:creationId xmlns:a16="http://schemas.microsoft.com/office/drawing/2014/main" id="{6DA5BD15-8FDC-864F-9A8D-9E76345A1EA0}"/>
              </a:ext>
            </a:extLst>
          </p:cNvPr>
          <p:cNvSpPr/>
          <p:nvPr/>
        </p:nvSpPr>
        <p:spPr>
          <a:xfrm>
            <a:off x="2035534" y="4183980"/>
            <a:ext cx="2688399" cy="195459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Cohesion</a:t>
            </a:r>
          </a:p>
        </p:txBody>
      </p:sp>
      <p:sp>
        <p:nvSpPr>
          <p:cNvPr id="8" name="Up Ribbon 7">
            <a:extLst>
              <a:ext uri="{FF2B5EF4-FFF2-40B4-BE49-F238E27FC236}">
                <a16:creationId xmlns:a16="http://schemas.microsoft.com/office/drawing/2014/main" id="{89C2418D-67E9-1442-97B9-09DFE17DC1AE}"/>
              </a:ext>
            </a:extLst>
          </p:cNvPr>
          <p:cNvSpPr/>
          <p:nvPr/>
        </p:nvSpPr>
        <p:spPr>
          <a:xfrm>
            <a:off x="4061860" y="2578233"/>
            <a:ext cx="3465095" cy="1203158"/>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Technology Diversity</a:t>
            </a:r>
          </a:p>
        </p:txBody>
      </p:sp>
      <p:sp>
        <p:nvSpPr>
          <p:cNvPr id="10" name="Oval Callout 9">
            <a:extLst>
              <a:ext uri="{FF2B5EF4-FFF2-40B4-BE49-F238E27FC236}">
                <a16:creationId xmlns:a16="http://schemas.microsoft.com/office/drawing/2014/main" id="{3AC07326-53EC-5F46-85F0-E02FBA058F17}"/>
              </a:ext>
            </a:extLst>
          </p:cNvPr>
          <p:cNvSpPr/>
          <p:nvPr/>
        </p:nvSpPr>
        <p:spPr>
          <a:xfrm>
            <a:off x="8180994" y="2578233"/>
            <a:ext cx="1920402" cy="154966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Fault Tolerance</a:t>
            </a:r>
          </a:p>
        </p:txBody>
      </p:sp>
      <p:sp>
        <p:nvSpPr>
          <p:cNvPr id="11" name="32-Point Star 10">
            <a:extLst>
              <a:ext uri="{FF2B5EF4-FFF2-40B4-BE49-F238E27FC236}">
                <a16:creationId xmlns:a16="http://schemas.microsoft.com/office/drawing/2014/main" id="{34958A85-B9D7-E842-840F-26E264998252}"/>
              </a:ext>
            </a:extLst>
          </p:cNvPr>
          <p:cNvSpPr/>
          <p:nvPr/>
        </p:nvSpPr>
        <p:spPr>
          <a:xfrm>
            <a:off x="5272086" y="4433774"/>
            <a:ext cx="2139365" cy="1455010"/>
          </a:xfrm>
          <a:prstGeom prst="star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Scalability</a:t>
            </a:r>
          </a:p>
        </p:txBody>
      </p:sp>
      <p:sp>
        <p:nvSpPr>
          <p:cNvPr id="12" name="Double Wave 11">
            <a:extLst>
              <a:ext uri="{FF2B5EF4-FFF2-40B4-BE49-F238E27FC236}">
                <a16:creationId xmlns:a16="http://schemas.microsoft.com/office/drawing/2014/main" id="{81517E8D-3130-BF4D-8A36-08E1C3418F1C}"/>
              </a:ext>
            </a:extLst>
          </p:cNvPr>
          <p:cNvSpPr/>
          <p:nvPr/>
        </p:nvSpPr>
        <p:spPr>
          <a:xfrm>
            <a:off x="8104472" y="4567922"/>
            <a:ext cx="2560320" cy="899227"/>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Ease of Deployment</a:t>
            </a:r>
          </a:p>
        </p:txBody>
      </p:sp>
    </p:spTree>
    <p:extLst>
      <p:ext uri="{BB962C8B-B14F-4D97-AF65-F5344CB8AC3E}">
        <p14:creationId xmlns:p14="http://schemas.microsoft.com/office/powerpoint/2010/main" val="18927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grpId="0" nodeType="clickEffect">
                                  <p:stCondLst>
                                    <p:cond delay="0"/>
                                  </p:stCondLst>
                                  <p:iterate type="lt">
                                    <p:tmPct val="10000"/>
                                  </p:iterate>
                                  <p:childTnLst>
                                    <p:set>
                                      <p:cBhvr>
                                        <p:cTn id="38" dur="1" fill="hold">
                                          <p:stCondLst>
                                            <p:cond delay="0"/>
                                          </p:stCondLst>
                                        </p:cTn>
                                        <p:tgtEl>
                                          <p:spTgt spid="12"/>
                                        </p:tgtEl>
                                        <p:attrNameLst>
                                          <p:attrName>style.visibility</p:attrName>
                                        </p:attrNameLst>
                                      </p:cBhvr>
                                      <p:to>
                                        <p:strVal val="visible"/>
                                      </p:to>
                                    </p:set>
                                    <p:anim by="(-#ppt_w*2)" calcmode="lin" valueType="num">
                                      <p:cBhvr rctx="PPT">
                                        <p:cTn id="39" dur="500" autoRev="1" fill="hold">
                                          <p:stCondLst>
                                            <p:cond delay="0"/>
                                          </p:stCondLst>
                                        </p:cTn>
                                        <p:tgtEl>
                                          <p:spTgt spid="12"/>
                                        </p:tgtEl>
                                        <p:attrNameLst>
                                          <p:attrName>ppt_w</p:attrName>
                                        </p:attrNameLst>
                                      </p:cBhvr>
                                    </p:anim>
                                    <p:anim by="(#ppt_w*0.50)" calcmode="lin" valueType="num">
                                      <p:cBhvr>
                                        <p:cTn id="40" dur="500" decel="50000" autoRev="1" fill="hold">
                                          <p:stCondLst>
                                            <p:cond delay="0"/>
                                          </p:stCondLst>
                                        </p:cTn>
                                        <p:tgtEl>
                                          <p:spTgt spid="12"/>
                                        </p:tgtEl>
                                        <p:attrNameLst>
                                          <p:attrName>ppt_x</p:attrName>
                                        </p:attrNameLst>
                                      </p:cBhvr>
                                    </p:anim>
                                    <p:anim from="(-#ppt_h/2)" to="(#ppt_y)" calcmode="lin" valueType="num">
                                      <p:cBhvr>
                                        <p:cTn id="41" dur="1000" fill="hold">
                                          <p:stCondLst>
                                            <p:cond delay="0"/>
                                          </p:stCondLst>
                                        </p:cTn>
                                        <p:tgtEl>
                                          <p:spTgt spid="12"/>
                                        </p:tgtEl>
                                        <p:attrNameLst>
                                          <p:attrName>ppt_y</p:attrName>
                                        </p:attrNameLst>
                                      </p:cBhvr>
                                    </p:anim>
                                    <p:animRot by="21600000">
                                      <p:cBhvr>
                                        <p:cTn id="42"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monolithic architecture</a:t>
            </a:r>
          </a:p>
        </p:txBody>
      </p:sp>
      <p:sp>
        <p:nvSpPr>
          <p:cNvPr id="4" name="TextBox 3">
            <a:extLst>
              <a:ext uri="{FF2B5EF4-FFF2-40B4-BE49-F238E27FC236}">
                <a16:creationId xmlns:a16="http://schemas.microsoft.com/office/drawing/2014/main" id="{FC0E3392-3BBE-824E-811F-2E4D9924824F}"/>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10</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1" y="2755900"/>
            <a:ext cx="5859036" cy="2589196"/>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gnetic Disk 8">
            <a:extLst>
              <a:ext uri="{FF2B5EF4-FFF2-40B4-BE49-F238E27FC236}">
                <a16:creationId xmlns:a16="http://schemas.microsoft.com/office/drawing/2014/main" id="{4D136A28-A13F-E248-B61A-AB14CCCFCC3E}"/>
              </a:ext>
            </a:extLst>
          </p:cNvPr>
          <p:cNvSpPr/>
          <p:nvPr/>
        </p:nvSpPr>
        <p:spPr>
          <a:xfrm>
            <a:off x="10173903" y="3420533"/>
            <a:ext cx="972151" cy="989620"/>
          </a:xfrm>
          <a:prstGeom prst="flowChartMagneticDisk">
            <a:avLst/>
          </a:prstGeom>
          <a:noFill/>
          <a:ln>
            <a:solidFill>
              <a:srgbClr val="00206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804A21-5114-E149-BFDC-4B9DAD6EE68F}"/>
              </a:ext>
            </a:extLst>
          </p:cNvPr>
          <p:cNvSpPr txBox="1"/>
          <p:nvPr/>
        </p:nvSpPr>
        <p:spPr>
          <a:xfrm>
            <a:off x="10407344" y="3938514"/>
            <a:ext cx="505267" cy="369332"/>
          </a:xfrm>
          <a:prstGeom prst="rect">
            <a:avLst/>
          </a:prstGeom>
          <a:noFill/>
        </p:spPr>
        <p:txBody>
          <a:bodyPr wrap="none" rtlCol="0">
            <a:spAutoFit/>
          </a:bodyPr>
          <a:lstStyle/>
          <a:p>
            <a:r>
              <a:rPr lang="en-US" dirty="0"/>
              <a:t>DB</a:t>
            </a:r>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6156" cy="234856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5FCE693-ED45-DE49-9615-8D90885F8D3D}"/>
              </a:ext>
            </a:extLst>
          </p:cNvPr>
          <p:cNvSpPr/>
          <p:nvPr/>
        </p:nvSpPr>
        <p:spPr>
          <a:xfrm>
            <a:off x="5211378" y="2876215"/>
            <a:ext cx="1725158" cy="2348565"/>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FDD1CA3-2775-0745-9ADB-8170D4F180E0}"/>
              </a:ext>
            </a:extLst>
          </p:cNvPr>
          <p:cNvSpPr txBox="1"/>
          <p:nvPr/>
        </p:nvSpPr>
        <p:spPr>
          <a:xfrm>
            <a:off x="5528816" y="4873384"/>
            <a:ext cx="1090282" cy="276999"/>
          </a:xfrm>
          <a:prstGeom prst="rect">
            <a:avLst/>
          </a:prstGeom>
          <a:noFill/>
        </p:spPr>
        <p:txBody>
          <a:bodyPr wrap="square" rtlCol="0">
            <a:spAutoFit/>
          </a:bodyPr>
          <a:lstStyle/>
          <a:p>
            <a:pPr algn="ctr"/>
            <a:r>
              <a:rPr lang="en-US" sz="1200" b="1" i="1" dirty="0">
                <a:solidFill>
                  <a:srgbClr val="FF0000"/>
                </a:solidFill>
              </a:rPr>
              <a:t>Service Layer</a:t>
            </a:r>
            <a:endParaRPr lang="en-US" b="1" i="1" dirty="0">
              <a:solidFill>
                <a:srgbClr val="FF0000"/>
              </a:solidFill>
            </a:endParaRPr>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sp>
        <p:nvSpPr>
          <p:cNvPr id="21" name="Rounded Rectangle 20">
            <a:extLst>
              <a:ext uri="{FF2B5EF4-FFF2-40B4-BE49-F238E27FC236}">
                <a16:creationId xmlns:a16="http://schemas.microsoft.com/office/drawing/2014/main" id="{6F794C92-F0C3-8E4A-9F8A-CEB38E66BC49}"/>
              </a:ext>
            </a:extLst>
          </p:cNvPr>
          <p:cNvSpPr/>
          <p:nvPr/>
        </p:nvSpPr>
        <p:spPr>
          <a:xfrm>
            <a:off x="5351646"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4ECDB7F-3B09-2844-AEC8-523507AFBD61}"/>
              </a:ext>
            </a:extLst>
          </p:cNvPr>
          <p:cNvSpPr/>
          <p:nvPr/>
        </p:nvSpPr>
        <p:spPr>
          <a:xfrm>
            <a:off x="5369292"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A9D1C87C-8236-0440-9E16-994A3676D271}"/>
              </a:ext>
            </a:extLst>
          </p:cNvPr>
          <p:cNvSpPr/>
          <p:nvPr/>
        </p:nvSpPr>
        <p:spPr>
          <a:xfrm>
            <a:off x="5369292"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8C4BD95-B1D0-C844-ADD9-906965E53AC6}"/>
              </a:ext>
            </a:extLst>
          </p:cNvPr>
          <p:cNvSpPr txBox="1"/>
          <p:nvPr/>
        </p:nvSpPr>
        <p:spPr>
          <a:xfrm>
            <a:off x="5464384" y="3282033"/>
            <a:ext cx="1191994" cy="276999"/>
          </a:xfrm>
          <a:prstGeom prst="rect">
            <a:avLst/>
          </a:prstGeom>
          <a:noFill/>
        </p:spPr>
        <p:txBody>
          <a:bodyPr wrap="none" rtlCol="0">
            <a:spAutoFit/>
          </a:bodyPr>
          <a:lstStyle/>
          <a:p>
            <a:pPr algn="ctr"/>
            <a:r>
              <a:rPr lang="en-US" sz="1200" b="1" dirty="0"/>
              <a:t>Catalog Service</a:t>
            </a:r>
          </a:p>
        </p:txBody>
      </p:sp>
      <p:sp>
        <p:nvSpPr>
          <p:cNvPr id="25" name="TextBox 24">
            <a:extLst>
              <a:ext uri="{FF2B5EF4-FFF2-40B4-BE49-F238E27FC236}">
                <a16:creationId xmlns:a16="http://schemas.microsoft.com/office/drawing/2014/main" id="{FEAE849F-0453-484E-A9A4-B9AA36D76866}"/>
              </a:ext>
            </a:extLst>
          </p:cNvPr>
          <p:cNvSpPr txBox="1"/>
          <p:nvPr/>
        </p:nvSpPr>
        <p:spPr>
          <a:xfrm>
            <a:off x="5558924" y="3904108"/>
            <a:ext cx="997454" cy="276999"/>
          </a:xfrm>
          <a:prstGeom prst="rect">
            <a:avLst/>
          </a:prstGeom>
          <a:noFill/>
        </p:spPr>
        <p:txBody>
          <a:bodyPr wrap="none" rtlCol="0">
            <a:spAutoFit/>
          </a:bodyPr>
          <a:lstStyle/>
          <a:p>
            <a:pPr algn="ctr"/>
            <a:r>
              <a:rPr lang="en-US" sz="1200" b="1" dirty="0"/>
              <a:t>User Service</a:t>
            </a:r>
          </a:p>
        </p:txBody>
      </p:sp>
      <p:sp>
        <p:nvSpPr>
          <p:cNvPr id="26" name="TextBox 25">
            <a:extLst>
              <a:ext uri="{FF2B5EF4-FFF2-40B4-BE49-F238E27FC236}">
                <a16:creationId xmlns:a16="http://schemas.microsoft.com/office/drawing/2014/main" id="{EB457295-5433-1147-8095-1BBEFA822134}"/>
              </a:ext>
            </a:extLst>
          </p:cNvPr>
          <p:cNvSpPr txBox="1"/>
          <p:nvPr/>
        </p:nvSpPr>
        <p:spPr>
          <a:xfrm>
            <a:off x="5469192" y="4548766"/>
            <a:ext cx="1076000" cy="276999"/>
          </a:xfrm>
          <a:prstGeom prst="rect">
            <a:avLst/>
          </a:prstGeom>
          <a:noFill/>
        </p:spPr>
        <p:txBody>
          <a:bodyPr wrap="none" rtlCol="0">
            <a:spAutoFit/>
          </a:bodyPr>
          <a:lstStyle/>
          <a:p>
            <a:pPr algn="ctr"/>
            <a:r>
              <a:rPr lang="en-US" sz="1200" b="1" dirty="0"/>
              <a:t>Order Service</a:t>
            </a:r>
          </a:p>
        </p:txBody>
      </p:sp>
      <p:sp>
        <p:nvSpPr>
          <p:cNvPr id="27" name="Rounded Rectangle 26">
            <a:extLst>
              <a:ext uri="{FF2B5EF4-FFF2-40B4-BE49-F238E27FC236}">
                <a16:creationId xmlns:a16="http://schemas.microsoft.com/office/drawing/2014/main" id="{30D087E6-83D5-0D4A-B375-DA5B79822022}"/>
              </a:ext>
            </a:extLst>
          </p:cNvPr>
          <p:cNvSpPr/>
          <p:nvPr/>
        </p:nvSpPr>
        <p:spPr>
          <a:xfrm>
            <a:off x="7211377" y="2876215"/>
            <a:ext cx="1725158" cy="2348565"/>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3858A02-7B27-FE44-8FBF-3EA4077A3106}"/>
              </a:ext>
            </a:extLst>
          </p:cNvPr>
          <p:cNvSpPr txBox="1"/>
          <p:nvPr/>
        </p:nvSpPr>
        <p:spPr>
          <a:xfrm>
            <a:off x="7528815" y="4873384"/>
            <a:ext cx="1090282" cy="276999"/>
          </a:xfrm>
          <a:prstGeom prst="rect">
            <a:avLst/>
          </a:prstGeom>
          <a:noFill/>
        </p:spPr>
        <p:txBody>
          <a:bodyPr wrap="square" rtlCol="0">
            <a:spAutoFit/>
          </a:bodyPr>
          <a:lstStyle/>
          <a:p>
            <a:pPr algn="ctr"/>
            <a:r>
              <a:rPr lang="en-US" sz="1200" b="1" i="1" dirty="0">
                <a:solidFill>
                  <a:srgbClr val="00B050"/>
                </a:solidFill>
              </a:rPr>
              <a:t>Repo Layer</a:t>
            </a:r>
            <a:endParaRPr lang="en-US" b="1" i="1" dirty="0">
              <a:solidFill>
                <a:srgbClr val="00B050"/>
              </a:solidFill>
            </a:endParaRPr>
          </a:p>
        </p:txBody>
      </p:sp>
      <p:sp>
        <p:nvSpPr>
          <p:cNvPr id="29" name="Rounded Rectangle 28">
            <a:extLst>
              <a:ext uri="{FF2B5EF4-FFF2-40B4-BE49-F238E27FC236}">
                <a16:creationId xmlns:a16="http://schemas.microsoft.com/office/drawing/2014/main" id="{88408E50-6AE1-0D42-8CDC-C2EFCC2392D1}"/>
              </a:ext>
            </a:extLst>
          </p:cNvPr>
          <p:cNvSpPr/>
          <p:nvPr/>
        </p:nvSpPr>
        <p:spPr>
          <a:xfrm>
            <a:off x="7351645" y="3089709"/>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50E4611-763D-0241-B27F-F041F5D8F0EF}"/>
              </a:ext>
            </a:extLst>
          </p:cNvPr>
          <p:cNvSpPr/>
          <p:nvPr/>
        </p:nvSpPr>
        <p:spPr>
          <a:xfrm>
            <a:off x="7369291" y="3745727"/>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3033033-BE45-9B4B-BCF4-801CEDA7D4DE}"/>
              </a:ext>
            </a:extLst>
          </p:cNvPr>
          <p:cNvSpPr/>
          <p:nvPr/>
        </p:nvSpPr>
        <p:spPr>
          <a:xfrm>
            <a:off x="7369291" y="4377214"/>
            <a:ext cx="1453415" cy="47163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116CCD6-3082-9D47-8099-5FEEDD4065DA}"/>
              </a:ext>
            </a:extLst>
          </p:cNvPr>
          <p:cNvSpPr txBox="1"/>
          <p:nvPr/>
        </p:nvSpPr>
        <p:spPr>
          <a:xfrm>
            <a:off x="7526869" y="3282033"/>
            <a:ext cx="1067023" cy="276999"/>
          </a:xfrm>
          <a:prstGeom prst="rect">
            <a:avLst/>
          </a:prstGeom>
          <a:noFill/>
        </p:spPr>
        <p:txBody>
          <a:bodyPr wrap="none" rtlCol="0">
            <a:spAutoFit/>
          </a:bodyPr>
          <a:lstStyle/>
          <a:p>
            <a:pPr algn="ctr"/>
            <a:r>
              <a:rPr lang="en-US" sz="1200" b="1" dirty="0"/>
              <a:t>Catalog Repo</a:t>
            </a:r>
          </a:p>
        </p:txBody>
      </p:sp>
      <p:sp>
        <p:nvSpPr>
          <p:cNvPr id="33" name="TextBox 32">
            <a:extLst>
              <a:ext uri="{FF2B5EF4-FFF2-40B4-BE49-F238E27FC236}">
                <a16:creationId xmlns:a16="http://schemas.microsoft.com/office/drawing/2014/main" id="{AED5BC4F-3936-4649-BC5B-DD67B9FA6DDE}"/>
              </a:ext>
            </a:extLst>
          </p:cNvPr>
          <p:cNvSpPr txBox="1"/>
          <p:nvPr/>
        </p:nvSpPr>
        <p:spPr>
          <a:xfrm>
            <a:off x="7621408" y="3904108"/>
            <a:ext cx="872483" cy="276999"/>
          </a:xfrm>
          <a:prstGeom prst="rect">
            <a:avLst/>
          </a:prstGeom>
          <a:noFill/>
        </p:spPr>
        <p:txBody>
          <a:bodyPr wrap="none" rtlCol="0">
            <a:spAutoFit/>
          </a:bodyPr>
          <a:lstStyle/>
          <a:p>
            <a:pPr algn="ctr"/>
            <a:r>
              <a:rPr lang="en-US" sz="1200" b="1" dirty="0"/>
              <a:t>User Repo</a:t>
            </a:r>
          </a:p>
        </p:txBody>
      </p:sp>
      <p:sp>
        <p:nvSpPr>
          <p:cNvPr id="34" name="TextBox 33">
            <a:extLst>
              <a:ext uri="{FF2B5EF4-FFF2-40B4-BE49-F238E27FC236}">
                <a16:creationId xmlns:a16="http://schemas.microsoft.com/office/drawing/2014/main" id="{1E4687BC-FCC9-F942-94A4-2CF4A5635B30}"/>
              </a:ext>
            </a:extLst>
          </p:cNvPr>
          <p:cNvSpPr txBox="1"/>
          <p:nvPr/>
        </p:nvSpPr>
        <p:spPr>
          <a:xfrm>
            <a:off x="7531676" y="4548766"/>
            <a:ext cx="951031" cy="276999"/>
          </a:xfrm>
          <a:prstGeom prst="rect">
            <a:avLst/>
          </a:prstGeom>
          <a:noFill/>
        </p:spPr>
        <p:txBody>
          <a:bodyPr wrap="none" rtlCol="0">
            <a:spAutoFit/>
          </a:bodyPr>
          <a:lstStyle/>
          <a:p>
            <a:pPr algn="ctr"/>
            <a:r>
              <a:rPr lang="en-US" sz="1200" b="1" dirty="0"/>
              <a:t>Order Repo</a:t>
            </a: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3B0F58-CB44-DE41-AFA2-581D46677AB5}"/>
              </a:ext>
            </a:extLst>
          </p:cNvPr>
          <p:cNvCxnSpPr>
            <a:cxnSpLocks/>
            <a:endCxn id="9" idx="2"/>
          </p:cNvCxnSpPr>
          <p:nvPr/>
        </p:nvCxnSpPr>
        <p:spPr>
          <a:xfrm flipV="1">
            <a:off x="9211377" y="3915343"/>
            <a:ext cx="962526" cy="3922"/>
          </a:xfrm>
          <a:prstGeom prst="straightConnector1">
            <a:avLst/>
          </a:prstGeom>
          <a:ln w="19050">
            <a:solidFill>
              <a:srgbClr val="00206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8E4CC4-2198-F246-9ACC-DF2500A61580}"/>
              </a:ext>
            </a:extLst>
          </p:cNvPr>
          <p:cNvCxnSpPr>
            <a:cxnSpLocks/>
          </p:cNvCxnSpPr>
          <p:nvPr/>
        </p:nvCxnSpPr>
        <p:spPr>
          <a:xfrm>
            <a:off x="4750645" y="3745906"/>
            <a:ext cx="460733"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C14D22-D3F0-5B4C-9068-13D736FC9680}"/>
              </a:ext>
            </a:extLst>
          </p:cNvPr>
          <p:cNvCxnSpPr>
            <a:cxnSpLocks/>
          </p:cNvCxnSpPr>
          <p:nvPr/>
        </p:nvCxnSpPr>
        <p:spPr>
          <a:xfrm>
            <a:off x="6936536" y="3654399"/>
            <a:ext cx="274841" cy="0"/>
          </a:xfrm>
          <a:prstGeom prst="straightConnector1">
            <a:avLst/>
          </a:prstGeom>
          <a:ln w="19050">
            <a:solidFill>
              <a:schemeClr val="accent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8D9256-DFC1-A04B-BFA0-9D6081BE9BC9}"/>
              </a:ext>
            </a:extLst>
          </p:cNvPr>
          <p:cNvCxnSpPr>
            <a:cxnSpLocks/>
          </p:cNvCxnSpPr>
          <p:nvPr/>
        </p:nvCxnSpPr>
        <p:spPr>
          <a:xfrm flipH="1">
            <a:off x="6950566" y="4226991"/>
            <a:ext cx="260811" cy="0"/>
          </a:xfrm>
          <a:prstGeom prst="straightConnector1">
            <a:avLst/>
          </a:prstGeom>
          <a:ln w="190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B5E4635-161C-DF4F-B2D7-80F83FCCD6A6}"/>
              </a:ext>
            </a:extLst>
          </p:cNvPr>
          <p:cNvCxnSpPr>
            <a:cxnSpLocks/>
          </p:cNvCxnSpPr>
          <p:nvPr/>
        </p:nvCxnSpPr>
        <p:spPr>
          <a:xfrm flipH="1">
            <a:off x="4750646" y="4548766"/>
            <a:ext cx="460732" cy="0"/>
          </a:xfrm>
          <a:prstGeom prst="straightConnector1">
            <a:avLst/>
          </a:prstGeom>
          <a:ln w="19050">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2" name="Footer Placeholder 4">
            <a:extLst>
              <a:ext uri="{FF2B5EF4-FFF2-40B4-BE49-F238E27FC236}">
                <a16:creationId xmlns:a16="http://schemas.microsoft.com/office/drawing/2014/main" id="{5D781545-C620-4C46-91E6-C895AAE0EB76}"/>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98976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1295402" y="3410908"/>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471848" y="3810041"/>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3352340" y="2755899"/>
            <a:ext cx="6783189"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3628724" y="2868328"/>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3660363" y="4865495"/>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2271562" y="3919265"/>
            <a:ext cx="1080779"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5390147"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5515275"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6431214"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9192125"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9235499"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8691613"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5390147"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5515275"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6528485"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9192125"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9235499"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8691613"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5390147"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5515275"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6489212"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9192125"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9235499"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8691613"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4750645" y="3249239"/>
            <a:ext cx="639502" cy="5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p:nvPr/>
        </p:nvCxnSpPr>
        <p:spPr>
          <a:xfrm flipV="1">
            <a:off x="4755390" y="4229987"/>
            <a:ext cx="639502" cy="5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p:nvPr/>
        </p:nvCxnSpPr>
        <p:spPr>
          <a:xfrm flipV="1">
            <a:off x="4778047" y="5072719"/>
            <a:ext cx="639502" cy="50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3F4812D-D8D5-3B4D-A509-5F2C8FF4CE8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11</a:t>
            </a:r>
          </a:p>
        </p:txBody>
      </p:sp>
      <p:sp>
        <p:nvSpPr>
          <p:cNvPr id="70" name="Footer Placeholder 4">
            <a:extLst>
              <a:ext uri="{FF2B5EF4-FFF2-40B4-BE49-F238E27FC236}">
                <a16:creationId xmlns:a16="http://schemas.microsoft.com/office/drawing/2014/main" id="{F7E16869-248E-FB45-B79E-7F28BFD3CC8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1251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A305-D985-6748-8563-B74EBA9BFA23}"/>
              </a:ext>
            </a:extLst>
          </p:cNvPr>
          <p:cNvSpPr>
            <a:spLocks noGrp="1"/>
          </p:cNvSpPr>
          <p:nvPr>
            <p:ph type="title"/>
          </p:nvPr>
        </p:nvSpPr>
        <p:spPr/>
        <p:txBody>
          <a:bodyPr/>
          <a:lstStyle/>
          <a:p>
            <a:r>
              <a:rPr lang="en-US" dirty="0"/>
              <a:t>The </a:t>
            </a:r>
            <a:r>
              <a:rPr lang="en-US" dirty="0" err="1"/>
              <a:t>estore</a:t>
            </a:r>
            <a:r>
              <a:rPr lang="en-US" dirty="0"/>
              <a:t> cloud </a:t>
            </a:r>
            <a:r>
              <a:rPr lang="en-US" dirty="0" err="1"/>
              <a:t>microservice</a:t>
            </a:r>
            <a:r>
              <a:rPr lang="en-US" dirty="0"/>
              <a:t> architecture</a:t>
            </a:r>
          </a:p>
        </p:txBody>
      </p:sp>
      <p:sp>
        <p:nvSpPr>
          <p:cNvPr id="5" name="Oval 4">
            <a:extLst>
              <a:ext uri="{FF2B5EF4-FFF2-40B4-BE49-F238E27FC236}">
                <a16:creationId xmlns:a16="http://schemas.microsoft.com/office/drawing/2014/main" id="{2992E872-E0C7-8D4C-BFBE-59DB1F684243}"/>
              </a:ext>
            </a:extLst>
          </p:cNvPr>
          <p:cNvSpPr/>
          <p:nvPr/>
        </p:nvSpPr>
        <p:spPr>
          <a:xfrm>
            <a:off x="946768" y="3404490"/>
            <a:ext cx="976160" cy="1016713"/>
          </a:xfrm>
          <a:prstGeom prst="ellipse">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61DA3E3-1B8B-3041-A2D4-C74FC0F267BB}"/>
              </a:ext>
            </a:extLst>
          </p:cNvPr>
          <p:cNvSpPr txBox="1"/>
          <p:nvPr/>
        </p:nvSpPr>
        <p:spPr>
          <a:xfrm>
            <a:off x="1123214" y="3803623"/>
            <a:ext cx="643125" cy="230832"/>
          </a:xfrm>
          <a:prstGeom prst="rect">
            <a:avLst/>
          </a:prstGeom>
          <a:noFill/>
        </p:spPr>
        <p:txBody>
          <a:bodyPr wrap="none" rtlCol="0">
            <a:spAutoFit/>
          </a:bodyPr>
          <a:lstStyle/>
          <a:p>
            <a:r>
              <a:rPr lang="en-US" sz="900" b="1" dirty="0"/>
              <a:t>CLIENT</a:t>
            </a:r>
            <a:endParaRPr lang="en-US" b="1" dirty="0"/>
          </a:p>
        </p:txBody>
      </p:sp>
      <p:sp>
        <p:nvSpPr>
          <p:cNvPr id="8" name="Rectangle 7">
            <a:extLst>
              <a:ext uri="{FF2B5EF4-FFF2-40B4-BE49-F238E27FC236}">
                <a16:creationId xmlns:a16="http://schemas.microsoft.com/office/drawing/2014/main" id="{28C748BC-E3B5-2147-A1B5-B131F501FD60}"/>
              </a:ext>
            </a:extLst>
          </p:cNvPr>
          <p:cNvSpPr/>
          <p:nvPr/>
        </p:nvSpPr>
        <p:spPr>
          <a:xfrm>
            <a:off x="2695074" y="2755899"/>
            <a:ext cx="8595360" cy="2835129"/>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3539A30-E9C8-8A43-9B7D-E6773AB410D4}"/>
              </a:ext>
            </a:extLst>
          </p:cNvPr>
          <p:cNvSpPr/>
          <p:nvPr/>
        </p:nvSpPr>
        <p:spPr>
          <a:xfrm>
            <a:off x="2793065" y="2850860"/>
            <a:ext cx="1121921" cy="2584777"/>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FA1722-4C0D-2C4F-B346-6AEAF62AC9F6}"/>
              </a:ext>
            </a:extLst>
          </p:cNvPr>
          <p:cNvSpPr txBox="1"/>
          <p:nvPr/>
        </p:nvSpPr>
        <p:spPr>
          <a:xfrm>
            <a:off x="2824704" y="4848027"/>
            <a:ext cx="1090282" cy="276999"/>
          </a:xfrm>
          <a:prstGeom prst="rect">
            <a:avLst/>
          </a:prstGeom>
          <a:noFill/>
        </p:spPr>
        <p:txBody>
          <a:bodyPr wrap="square" rtlCol="0">
            <a:spAutoFit/>
          </a:bodyPr>
          <a:lstStyle/>
          <a:p>
            <a:pPr algn="ctr"/>
            <a:r>
              <a:rPr lang="en-US" sz="1200" b="1" i="1" dirty="0">
                <a:solidFill>
                  <a:srgbClr val="00B0F0"/>
                </a:solidFill>
              </a:rPr>
              <a:t>UI</a:t>
            </a:r>
            <a:endParaRPr lang="en-US" b="1" i="1" dirty="0">
              <a:solidFill>
                <a:srgbClr val="00B0F0"/>
              </a:solidFill>
            </a:endParaRPr>
          </a:p>
        </p:txBody>
      </p:sp>
      <p:cxnSp>
        <p:nvCxnSpPr>
          <p:cNvPr id="36" name="Straight Arrow Connector 35">
            <a:extLst>
              <a:ext uri="{FF2B5EF4-FFF2-40B4-BE49-F238E27FC236}">
                <a16:creationId xmlns:a16="http://schemas.microsoft.com/office/drawing/2014/main" id="{65F51D66-899F-014D-BA2F-F8E2BE553301}"/>
              </a:ext>
            </a:extLst>
          </p:cNvPr>
          <p:cNvCxnSpPr>
            <a:cxnSpLocks/>
            <a:stCxn id="5" idx="6"/>
          </p:cNvCxnSpPr>
          <p:nvPr/>
        </p:nvCxnSpPr>
        <p:spPr>
          <a:xfrm>
            <a:off x="1922928" y="3912847"/>
            <a:ext cx="772146" cy="0"/>
          </a:xfrm>
          <a:prstGeom prst="straightConnector1">
            <a:avLst/>
          </a:prstGeom>
          <a:ln w="19050">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214CD453-1B2C-CA49-AA29-2C78747B5F33}"/>
              </a:ext>
            </a:extLst>
          </p:cNvPr>
          <p:cNvSpPr/>
          <p:nvPr/>
        </p:nvSpPr>
        <p:spPr>
          <a:xfrm>
            <a:off x="6747309" y="2873853"/>
            <a:ext cx="4466122" cy="750771"/>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DE32934-1BEC-594D-8226-8195D5443B8F}"/>
              </a:ext>
            </a:extLst>
          </p:cNvPr>
          <p:cNvSpPr/>
          <p:nvPr/>
        </p:nvSpPr>
        <p:spPr>
          <a:xfrm>
            <a:off x="6872437" y="3049248"/>
            <a:ext cx="3176338" cy="471638"/>
          </a:xfrm>
          <a:prstGeom prst="round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363008F-B96E-2341-A407-8C63528717F7}"/>
              </a:ext>
            </a:extLst>
          </p:cNvPr>
          <p:cNvSpPr txBox="1"/>
          <p:nvPr/>
        </p:nvSpPr>
        <p:spPr>
          <a:xfrm>
            <a:off x="7788376" y="3157257"/>
            <a:ext cx="1191994" cy="276999"/>
          </a:xfrm>
          <a:prstGeom prst="rect">
            <a:avLst/>
          </a:prstGeom>
          <a:noFill/>
        </p:spPr>
        <p:txBody>
          <a:bodyPr wrap="none" rtlCol="0">
            <a:spAutoFit/>
          </a:bodyPr>
          <a:lstStyle/>
          <a:p>
            <a:pPr algn="ctr"/>
            <a:r>
              <a:rPr lang="en-US" sz="1200" b="1" dirty="0"/>
              <a:t>Catalog Service</a:t>
            </a:r>
          </a:p>
        </p:txBody>
      </p:sp>
      <p:sp>
        <p:nvSpPr>
          <p:cNvPr id="52" name="Magnetic Disk 51">
            <a:extLst>
              <a:ext uri="{FF2B5EF4-FFF2-40B4-BE49-F238E27FC236}">
                <a16:creationId xmlns:a16="http://schemas.microsoft.com/office/drawing/2014/main" id="{7EC10C3D-C23A-0B4C-8DC2-B291070B9B73}"/>
              </a:ext>
            </a:extLst>
          </p:cNvPr>
          <p:cNvSpPr/>
          <p:nvPr/>
        </p:nvSpPr>
        <p:spPr>
          <a:xfrm>
            <a:off x="10549287" y="3020373"/>
            <a:ext cx="577516" cy="517981"/>
          </a:xfrm>
          <a:prstGeom prst="flowChartMagneticDisk">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DCE11D5-ED0E-2B45-8E95-F23365CB53FE}"/>
              </a:ext>
            </a:extLst>
          </p:cNvPr>
          <p:cNvSpPr txBox="1"/>
          <p:nvPr/>
        </p:nvSpPr>
        <p:spPr>
          <a:xfrm>
            <a:off x="10592661" y="3254239"/>
            <a:ext cx="505267" cy="253916"/>
          </a:xfrm>
          <a:prstGeom prst="rect">
            <a:avLst/>
          </a:prstGeom>
          <a:noFill/>
        </p:spPr>
        <p:txBody>
          <a:bodyPr wrap="square" rtlCol="0">
            <a:spAutoFit/>
          </a:bodyPr>
          <a:lstStyle/>
          <a:p>
            <a:pPr algn="ctr"/>
            <a:r>
              <a:rPr lang="en-US" sz="1050" dirty="0"/>
              <a:t>DB</a:t>
            </a:r>
          </a:p>
        </p:txBody>
      </p:sp>
      <p:cxnSp>
        <p:nvCxnSpPr>
          <p:cNvPr id="15" name="Straight Arrow Connector 14">
            <a:extLst>
              <a:ext uri="{FF2B5EF4-FFF2-40B4-BE49-F238E27FC236}">
                <a16:creationId xmlns:a16="http://schemas.microsoft.com/office/drawing/2014/main" id="{19A45786-4966-7643-8599-7EB780E7FAF5}"/>
              </a:ext>
            </a:extLst>
          </p:cNvPr>
          <p:cNvCxnSpPr>
            <a:stCxn id="47" idx="3"/>
            <a:endCxn id="52" idx="2"/>
          </p:cNvCxnSpPr>
          <p:nvPr/>
        </p:nvCxnSpPr>
        <p:spPr>
          <a:xfrm flipV="1">
            <a:off x="10048775" y="3279364"/>
            <a:ext cx="500512" cy="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3085B963-533F-D24B-8DE6-4219C962B52F}"/>
              </a:ext>
            </a:extLst>
          </p:cNvPr>
          <p:cNvSpPr/>
          <p:nvPr/>
        </p:nvSpPr>
        <p:spPr>
          <a:xfrm>
            <a:off x="6747309" y="3814637"/>
            <a:ext cx="4466122" cy="750771"/>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9952AC23-7398-B543-827F-E7AC167032BC}"/>
              </a:ext>
            </a:extLst>
          </p:cNvPr>
          <p:cNvSpPr/>
          <p:nvPr/>
        </p:nvSpPr>
        <p:spPr>
          <a:xfrm>
            <a:off x="6872437" y="3990032"/>
            <a:ext cx="3176338" cy="471638"/>
          </a:xfrm>
          <a:prstGeom prst="round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BEEB5EC-88A2-6242-A7D0-3B8373C7F1FB}"/>
              </a:ext>
            </a:extLst>
          </p:cNvPr>
          <p:cNvSpPr txBox="1"/>
          <p:nvPr/>
        </p:nvSpPr>
        <p:spPr>
          <a:xfrm>
            <a:off x="7885647" y="4098041"/>
            <a:ext cx="997453" cy="276999"/>
          </a:xfrm>
          <a:prstGeom prst="rect">
            <a:avLst/>
          </a:prstGeom>
          <a:noFill/>
        </p:spPr>
        <p:txBody>
          <a:bodyPr wrap="none" rtlCol="0">
            <a:spAutoFit/>
          </a:bodyPr>
          <a:lstStyle/>
          <a:p>
            <a:pPr algn="ctr"/>
            <a:r>
              <a:rPr lang="en-US" sz="1200" b="1" dirty="0"/>
              <a:t>User Service</a:t>
            </a:r>
          </a:p>
        </p:txBody>
      </p:sp>
      <p:sp>
        <p:nvSpPr>
          <p:cNvPr id="57" name="Magnetic Disk 56">
            <a:extLst>
              <a:ext uri="{FF2B5EF4-FFF2-40B4-BE49-F238E27FC236}">
                <a16:creationId xmlns:a16="http://schemas.microsoft.com/office/drawing/2014/main" id="{D9A2601F-80E1-CF4C-A3BE-97A861E20398}"/>
              </a:ext>
            </a:extLst>
          </p:cNvPr>
          <p:cNvSpPr/>
          <p:nvPr/>
        </p:nvSpPr>
        <p:spPr>
          <a:xfrm>
            <a:off x="10549287" y="3961157"/>
            <a:ext cx="577516" cy="517981"/>
          </a:xfrm>
          <a:prstGeom prst="flowChartMagneticDisk">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538BD0B-D297-B749-8A06-A52EA7780F22}"/>
              </a:ext>
            </a:extLst>
          </p:cNvPr>
          <p:cNvSpPr txBox="1"/>
          <p:nvPr/>
        </p:nvSpPr>
        <p:spPr>
          <a:xfrm>
            <a:off x="10592661" y="4195023"/>
            <a:ext cx="505267" cy="253916"/>
          </a:xfrm>
          <a:prstGeom prst="rect">
            <a:avLst/>
          </a:prstGeom>
          <a:noFill/>
        </p:spPr>
        <p:txBody>
          <a:bodyPr wrap="square" rtlCol="0">
            <a:spAutoFit/>
          </a:bodyPr>
          <a:lstStyle/>
          <a:p>
            <a:pPr algn="ctr"/>
            <a:r>
              <a:rPr lang="en-US" sz="1050" dirty="0"/>
              <a:t>DB</a:t>
            </a:r>
          </a:p>
        </p:txBody>
      </p:sp>
      <p:cxnSp>
        <p:nvCxnSpPr>
          <p:cNvPr id="59" name="Straight Arrow Connector 58">
            <a:extLst>
              <a:ext uri="{FF2B5EF4-FFF2-40B4-BE49-F238E27FC236}">
                <a16:creationId xmlns:a16="http://schemas.microsoft.com/office/drawing/2014/main" id="{6916C9A7-56E7-464D-8BCB-71D0A59C2369}"/>
              </a:ext>
            </a:extLst>
          </p:cNvPr>
          <p:cNvCxnSpPr>
            <a:stCxn id="55" idx="3"/>
            <a:endCxn id="57" idx="2"/>
          </p:cNvCxnSpPr>
          <p:nvPr/>
        </p:nvCxnSpPr>
        <p:spPr>
          <a:xfrm flipV="1">
            <a:off x="10048775" y="4220148"/>
            <a:ext cx="500512" cy="570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B13E1A3F-7475-2E4B-BBE3-848FEE378DEA}"/>
              </a:ext>
            </a:extLst>
          </p:cNvPr>
          <p:cNvSpPr/>
          <p:nvPr/>
        </p:nvSpPr>
        <p:spPr>
          <a:xfrm>
            <a:off x="6747309" y="4702334"/>
            <a:ext cx="4466122" cy="750771"/>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B12502A7-3188-4844-B838-1E5902BF1F5A}"/>
              </a:ext>
            </a:extLst>
          </p:cNvPr>
          <p:cNvSpPr/>
          <p:nvPr/>
        </p:nvSpPr>
        <p:spPr>
          <a:xfrm>
            <a:off x="6872437" y="4877729"/>
            <a:ext cx="3176338" cy="471638"/>
          </a:xfrm>
          <a:prstGeom prst="round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1356A27-5F10-514E-B301-1B3E1EB9E35B}"/>
              </a:ext>
            </a:extLst>
          </p:cNvPr>
          <p:cNvSpPr txBox="1"/>
          <p:nvPr/>
        </p:nvSpPr>
        <p:spPr>
          <a:xfrm>
            <a:off x="7846374" y="4985738"/>
            <a:ext cx="1076000" cy="276999"/>
          </a:xfrm>
          <a:prstGeom prst="rect">
            <a:avLst/>
          </a:prstGeom>
          <a:noFill/>
        </p:spPr>
        <p:txBody>
          <a:bodyPr wrap="none" rtlCol="0">
            <a:spAutoFit/>
          </a:bodyPr>
          <a:lstStyle/>
          <a:p>
            <a:pPr algn="ctr"/>
            <a:r>
              <a:rPr lang="en-US" sz="1200" b="1" dirty="0"/>
              <a:t>Order Service</a:t>
            </a:r>
          </a:p>
        </p:txBody>
      </p:sp>
      <p:sp>
        <p:nvSpPr>
          <p:cNvPr id="63" name="Magnetic Disk 62">
            <a:extLst>
              <a:ext uri="{FF2B5EF4-FFF2-40B4-BE49-F238E27FC236}">
                <a16:creationId xmlns:a16="http://schemas.microsoft.com/office/drawing/2014/main" id="{74C13739-DD82-B440-B733-8EE04A804A97}"/>
              </a:ext>
            </a:extLst>
          </p:cNvPr>
          <p:cNvSpPr/>
          <p:nvPr/>
        </p:nvSpPr>
        <p:spPr>
          <a:xfrm>
            <a:off x="10549287" y="4848854"/>
            <a:ext cx="577516" cy="517981"/>
          </a:xfrm>
          <a:prstGeom prst="flowChartMagneticDisk">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207E403-4BCF-514E-A7E5-C318C88B8427}"/>
              </a:ext>
            </a:extLst>
          </p:cNvPr>
          <p:cNvSpPr txBox="1"/>
          <p:nvPr/>
        </p:nvSpPr>
        <p:spPr>
          <a:xfrm>
            <a:off x="10592661" y="5082720"/>
            <a:ext cx="505267" cy="253916"/>
          </a:xfrm>
          <a:prstGeom prst="rect">
            <a:avLst/>
          </a:prstGeom>
          <a:noFill/>
        </p:spPr>
        <p:txBody>
          <a:bodyPr wrap="square" rtlCol="0">
            <a:spAutoFit/>
          </a:bodyPr>
          <a:lstStyle/>
          <a:p>
            <a:pPr algn="ctr"/>
            <a:r>
              <a:rPr lang="en-US" sz="1050" dirty="0"/>
              <a:t>DB</a:t>
            </a:r>
          </a:p>
        </p:txBody>
      </p:sp>
      <p:cxnSp>
        <p:nvCxnSpPr>
          <p:cNvPr id="65" name="Straight Arrow Connector 64">
            <a:extLst>
              <a:ext uri="{FF2B5EF4-FFF2-40B4-BE49-F238E27FC236}">
                <a16:creationId xmlns:a16="http://schemas.microsoft.com/office/drawing/2014/main" id="{D0093622-DDEB-2A48-9930-871E16B67C4C}"/>
              </a:ext>
            </a:extLst>
          </p:cNvPr>
          <p:cNvCxnSpPr>
            <a:stCxn id="61" idx="3"/>
            <a:endCxn id="63" idx="2"/>
          </p:cNvCxnSpPr>
          <p:nvPr/>
        </p:nvCxnSpPr>
        <p:spPr>
          <a:xfrm flipV="1">
            <a:off x="10048775" y="5107845"/>
            <a:ext cx="500512" cy="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BD6452-41C8-4540-B2C4-3E781193895C}"/>
              </a:ext>
            </a:extLst>
          </p:cNvPr>
          <p:cNvCxnSpPr>
            <a:endCxn id="3" idx="1"/>
          </p:cNvCxnSpPr>
          <p:nvPr/>
        </p:nvCxnSpPr>
        <p:spPr>
          <a:xfrm flipV="1">
            <a:off x="6107807" y="3249239"/>
            <a:ext cx="639502" cy="50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4C6A9-B11F-144B-A289-D96BC5630471}"/>
              </a:ext>
            </a:extLst>
          </p:cNvPr>
          <p:cNvCxnSpPr>
            <a:cxnSpLocks/>
          </p:cNvCxnSpPr>
          <p:nvPr/>
        </p:nvCxnSpPr>
        <p:spPr>
          <a:xfrm>
            <a:off x="6126398" y="3255800"/>
            <a:ext cx="625656" cy="9741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F668E9-8775-1A42-A6B5-C39B3257EB26}"/>
              </a:ext>
            </a:extLst>
          </p:cNvPr>
          <p:cNvCxnSpPr>
            <a:cxnSpLocks/>
          </p:cNvCxnSpPr>
          <p:nvPr/>
        </p:nvCxnSpPr>
        <p:spPr>
          <a:xfrm>
            <a:off x="6115070" y="3249238"/>
            <a:ext cx="659641" cy="182348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702D502-05CB-B648-ADB2-F56B10CDCD54}"/>
              </a:ext>
            </a:extLst>
          </p:cNvPr>
          <p:cNvSpPr/>
          <p:nvPr/>
        </p:nvSpPr>
        <p:spPr>
          <a:xfrm>
            <a:off x="4235102" y="2854575"/>
            <a:ext cx="1872705" cy="1107195"/>
          </a:xfrm>
          <a:prstGeom prst="roundRect">
            <a:avLst/>
          </a:pr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3EB6F79-A9A5-E442-B085-1B4C723C6E92}"/>
              </a:ext>
            </a:extLst>
          </p:cNvPr>
          <p:cNvSpPr txBox="1"/>
          <p:nvPr/>
        </p:nvSpPr>
        <p:spPr>
          <a:xfrm>
            <a:off x="4607785" y="3275620"/>
            <a:ext cx="1090282" cy="276999"/>
          </a:xfrm>
          <a:prstGeom prst="rect">
            <a:avLst/>
          </a:prstGeom>
          <a:noFill/>
        </p:spPr>
        <p:txBody>
          <a:bodyPr wrap="square" rtlCol="0">
            <a:spAutoFit/>
          </a:bodyPr>
          <a:lstStyle/>
          <a:p>
            <a:pPr algn="ctr"/>
            <a:r>
              <a:rPr lang="en-US" sz="1200" b="1" i="1" dirty="0">
                <a:solidFill>
                  <a:srgbClr val="00B0F0"/>
                </a:solidFill>
              </a:rPr>
              <a:t>API Gateway</a:t>
            </a:r>
            <a:endParaRPr lang="en-US" b="1" i="1" dirty="0">
              <a:solidFill>
                <a:srgbClr val="00B0F0"/>
              </a:solidFill>
            </a:endParaRPr>
          </a:p>
        </p:txBody>
      </p:sp>
      <p:cxnSp>
        <p:nvCxnSpPr>
          <p:cNvPr id="16" name="Straight Arrow Connector 15">
            <a:extLst>
              <a:ext uri="{FF2B5EF4-FFF2-40B4-BE49-F238E27FC236}">
                <a16:creationId xmlns:a16="http://schemas.microsoft.com/office/drawing/2014/main" id="{90DECCBC-EFAC-004E-ACF1-6B2374D6FDF8}"/>
              </a:ext>
            </a:extLst>
          </p:cNvPr>
          <p:cNvCxnSpPr>
            <a:cxnSpLocks/>
            <a:endCxn id="32" idx="1"/>
          </p:cNvCxnSpPr>
          <p:nvPr/>
        </p:nvCxnSpPr>
        <p:spPr>
          <a:xfrm>
            <a:off x="3922249" y="3408173"/>
            <a:ext cx="312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2162BDD3-5DB0-7D47-B401-C99E6234A1D1}"/>
              </a:ext>
            </a:extLst>
          </p:cNvPr>
          <p:cNvSpPr/>
          <p:nvPr/>
        </p:nvSpPr>
        <p:spPr>
          <a:xfrm>
            <a:off x="4235271" y="4070730"/>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C64713C-206F-9345-9C4A-30F24BCD2955}"/>
              </a:ext>
            </a:extLst>
          </p:cNvPr>
          <p:cNvSpPr txBox="1"/>
          <p:nvPr/>
        </p:nvSpPr>
        <p:spPr>
          <a:xfrm>
            <a:off x="4596056" y="4263424"/>
            <a:ext cx="1090282" cy="276999"/>
          </a:xfrm>
          <a:prstGeom prst="rect">
            <a:avLst/>
          </a:prstGeom>
          <a:noFill/>
        </p:spPr>
        <p:txBody>
          <a:bodyPr wrap="square" rtlCol="0">
            <a:spAutoFit/>
          </a:bodyPr>
          <a:lstStyle/>
          <a:p>
            <a:pPr algn="ctr"/>
            <a:r>
              <a:rPr lang="en-US" sz="1200" b="1" i="1" dirty="0" err="1">
                <a:solidFill>
                  <a:srgbClr val="00B0F0"/>
                </a:solidFill>
              </a:rPr>
              <a:t>Config</a:t>
            </a:r>
            <a:r>
              <a:rPr lang="en-US" sz="1200" b="1" i="1" dirty="0">
                <a:solidFill>
                  <a:srgbClr val="00B0F0"/>
                </a:solidFill>
              </a:rPr>
              <a:t> Service</a:t>
            </a:r>
            <a:endParaRPr lang="en-US" b="1" i="1" dirty="0">
              <a:solidFill>
                <a:srgbClr val="00B0F0"/>
              </a:solidFill>
            </a:endParaRPr>
          </a:p>
        </p:txBody>
      </p:sp>
      <p:sp>
        <p:nvSpPr>
          <p:cNvPr id="51" name="Rounded Rectangle 50">
            <a:extLst>
              <a:ext uri="{FF2B5EF4-FFF2-40B4-BE49-F238E27FC236}">
                <a16:creationId xmlns:a16="http://schemas.microsoft.com/office/drawing/2014/main" id="{A4936DB2-7EE3-7E48-ADD1-5E875351A368}"/>
              </a:ext>
            </a:extLst>
          </p:cNvPr>
          <p:cNvSpPr/>
          <p:nvPr/>
        </p:nvSpPr>
        <p:spPr>
          <a:xfrm>
            <a:off x="4235102" y="4856294"/>
            <a:ext cx="1900752" cy="674355"/>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36A8520-5EC6-2D43-912E-209DFD3F60C5}"/>
              </a:ext>
            </a:extLst>
          </p:cNvPr>
          <p:cNvSpPr txBox="1"/>
          <p:nvPr/>
        </p:nvSpPr>
        <p:spPr>
          <a:xfrm>
            <a:off x="4595887" y="5048988"/>
            <a:ext cx="1090282" cy="276999"/>
          </a:xfrm>
          <a:prstGeom prst="rect">
            <a:avLst/>
          </a:prstGeom>
          <a:noFill/>
        </p:spPr>
        <p:txBody>
          <a:bodyPr wrap="square" rtlCol="0">
            <a:spAutoFit/>
          </a:bodyPr>
          <a:lstStyle/>
          <a:p>
            <a:pPr algn="ctr"/>
            <a:r>
              <a:rPr lang="en-US" sz="1200" b="1" i="1" dirty="0">
                <a:solidFill>
                  <a:srgbClr val="00B0F0"/>
                </a:solidFill>
              </a:rPr>
              <a:t>Discovery Service</a:t>
            </a:r>
            <a:endParaRPr lang="en-US" b="1" i="1" dirty="0">
              <a:solidFill>
                <a:srgbClr val="00B0F0"/>
              </a:solidFill>
            </a:endParaRPr>
          </a:p>
        </p:txBody>
      </p:sp>
      <p:cxnSp>
        <p:nvCxnSpPr>
          <p:cNvPr id="69" name="Straight Arrow Connector 68">
            <a:extLst>
              <a:ext uri="{FF2B5EF4-FFF2-40B4-BE49-F238E27FC236}">
                <a16:creationId xmlns:a16="http://schemas.microsoft.com/office/drawing/2014/main" id="{C72D47A5-8AA4-7C42-B885-48D9843BB81A}"/>
              </a:ext>
            </a:extLst>
          </p:cNvPr>
          <p:cNvCxnSpPr>
            <a:cxnSpLocks/>
            <a:endCxn id="3" idx="1"/>
          </p:cNvCxnSpPr>
          <p:nvPr/>
        </p:nvCxnSpPr>
        <p:spPr>
          <a:xfrm flipV="1">
            <a:off x="6117432" y="3249239"/>
            <a:ext cx="629877" cy="111767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A6C59F2-A396-8A48-A4E4-DF6980DC4E8B}"/>
              </a:ext>
            </a:extLst>
          </p:cNvPr>
          <p:cNvCxnSpPr>
            <a:cxnSpLocks/>
            <a:endCxn id="54" idx="1"/>
          </p:cNvCxnSpPr>
          <p:nvPr/>
        </p:nvCxnSpPr>
        <p:spPr>
          <a:xfrm flipV="1">
            <a:off x="6124026" y="4190023"/>
            <a:ext cx="623283" cy="11879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D8D8A9A-D05A-494F-9A97-1D72D1A3D0C0}"/>
              </a:ext>
            </a:extLst>
          </p:cNvPr>
          <p:cNvCxnSpPr>
            <a:cxnSpLocks/>
            <a:endCxn id="60" idx="1"/>
          </p:cNvCxnSpPr>
          <p:nvPr/>
        </p:nvCxnSpPr>
        <p:spPr>
          <a:xfrm>
            <a:off x="6124026" y="4308821"/>
            <a:ext cx="623283" cy="76889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B463AD1-3DAF-6D48-BE32-3D8E683E6968}"/>
              </a:ext>
            </a:extLst>
          </p:cNvPr>
          <p:cNvCxnSpPr>
            <a:cxnSpLocks/>
            <a:endCxn id="3" idx="1"/>
          </p:cNvCxnSpPr>
          <p:nvPr/>
        </p:nvCxnSpPr>
        <p:spPr>
          <a:xfrm flipV="1">
            <a:off x="6165773" y="3249239"/>
            <a:ext cx="581536" cy="17997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5C81C2A-367D-1548-B89F-3E467811F886}"/>
              </a:ext>
            </a:extLst>
          </p:cNvPr>
          <p:cNvCxnSpPr>
            <a:cxnSpLocks/>
            <a:endCxn id="54" idx="1"/>
          </p:cNvCxnSpPr>
          <p:nvPr/>
        </p:nvCxnSpPr>
        <p:spPr>
          <a:xfrm flipV="1">
            <a:off x="6124695" y="4190023"/>
            <a:ext cx="622614" cy="91391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AECE875-52E1-B944-BA4D-157BF6E4F777}"/>
              </a:ext>
            </a:extLst>
          </p:cNvPr>
          <p:cNvCxnSpPr>
            <a:cxnSpLocks/>
            <a:endCxn id="60" idx="1"/>
          </p:cNvCxnSpPr>
          <p:nvPr/>
        </p:nvCxnSpPr>
        <p:spPr>
          <a:xfrm>
            <a:off x="6135854" y="5035308"/>
            <a:ext cx="611455" cy="4241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5932955-19A1-AB41-9A7D-9ECAA6ED527E}"/>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12</a:t>
            </a:r>
          </a:p>
        </p:txBody>
      </p:sp>
      <p:sp>
        <p:nvSpPr>
          <p:cNvPr id="76" name="Footer Placeholder 4">
            <a:extLst>
              <a:ext uri="{FF2B5EF4-FFF2-40B4-BE49-F238E27FC236}">
                <a16:creationId xmlns:a16="http://schemas.microsoft.com/office/drawing/2014/main" id="{C6B38740-0C05-1D4D-B44F-1612650893A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7346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9EF7-A156-C84B-9FA7-23C45BAA8F3F}"/>
              </a:ext>
            </a:extLst>
          </p:cNvPr>
          <p:cNvSpPr>
            <a:spLocks noGrp="1"/>
          </p:cNvSpPr>
          <p:nvPr>
            <p:ph type="title"/>
          </p:nvPr>
        </p:nvSpPr>
        <p:spPr/>
        <p:txBody>
          <a:bodyPr/>
          <a:lstStyle/>
          <a:p>
            <a:r>
              <a:rPr lang="en-US" dirty="0"/>
              <a:t>Spring Cloud</a:t>
            </a:r>
          </a:p>
        </p:txBody>
      </p:sp>
      <p:sp>
        <p:nvSpPr>
          <p:cNvPr id="3" name="Content Placeholder 2">
            <a:extLst>
              <a:ext uri="{FF2B5EF4-FFF2-40B4-BE49-F238E27FC236}">
                <a16:creationId xmlns:a16="http://schemas.microsoft.com/office/drawing/2014/main" id="{EF44E7BE-7763-C640-9292-31BB2C25C5AA}"/>
              </a:ext>
            </a:extLst>
          </p:cNvPr>
          <p:cNvSpPr>
            <a:spLocks noGrp="1"/>
          </p:cNvSpPr>
          <p:nvPr>
            <p:ph idx="1"/>
          </p:nvPr>
        </p:nvSpPr>
        <p:spPr>
          <a:xfrm>
            <a:off x="1295401" y="2556932"/>
            <a:ext cx="9601196" cy="2371203"/>
          </a:xfrm>
        </p:spPr>
        <p:txBody>
          <a:bodyPr>
            <a:normAutofit lnSpcReduction="10000"/>
          </a:bodyPr>
          <a:lstStyle/>
          <a:p>
            <a:pPr marL="0" indent="0" algn="just">
              <a:buNone/>
            </a:pPr>
            <a:r>
              <a:rPr lang="en-IN" sz="2000"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centres, and managed platforms such as Cloud Foundry.</a:t>
            </a:r>
          </a:p>
          <a:p>
            <a:pPr marL="0" indent="0" algn="ctr">
              <a:buNone/>
            </a:pPr>
            <a:endParaRPr lang="en-US" sz="2000" dirty="0"/>
          </a:p>
        </p:txBody>
      </p:sp>
      <p:sp>
        <p:nvSpPr>
          <p:cNvPr id="6" name="Rounded Rectangle 5">
            <a:extLst>
              <a:ext uri="{FF2B5EF4-FFF2-40B4-BE49-F238E27FC236}">
                <a16:creationId xmlns:a16="http://schemas.microsoft.com/office/drawing/2014/main" id="{A277DB38-3B1D-0C46-B268-26F2FDA103E0}"/>
              </a:ext>
            </a:extLst>
          </p:cNvPr>
          <p:cNvSpPr/>
          <p:nvPr/>
        </p:nvSpPr>
        <p:spPr>
          <a:xfrm>
            <a:off x="3080084" y="5139891"/>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E803F5-CD8E-994F-822E-9F201BA4173F}"/>
              </a:ext>
            </a:extLst>
          </p:cNvPr>
          <p:cNvSpPr txBox="1"/>
          <p:nvPr/>
        </p:nvSpPr>
        <p:spPr>
          <a:xfrm>
            <a:off x="3182210" y="5263291"/>
            <a:ext cx="5715283" cy="523220"/>
          </a:xfrm>
          <a:prstGeom prst="rect">
            <a:avLst/>
          </a:prstGeom>
          <a:noFill/>
        </p:spPr>
        <p:txBody>
          <a:bodyPr wrap="none" rtlCol="0">
            <a:spAutoFit/>
          </a:bodyPr>
          <a:lstStyle/>
          <a:p>
            <a:r>
              <a:rPr lang="en-US" sz="2800" dirty="0">
                <a:hlinkClick r:id="rId2"/>
              </a:rPr>
              <a:t>https://spring.io/projects/spring-cloud</a:t>
            </a:r>
            <a:endParaRPr lang="en-US" sz="2800" dirty="0"/>
          </a:p>
        </p:txBody>
      </p:sp>
      <p:sp>
        <p:nvSpPr>
          <p:cNvPr id="9" name="TextBox 8">
            <a:extLst>
              <a:ext uri="{FF2B5EF4-FFF2-40B4-BE49-F238E27FC236}">
                <a16:creationId xmlns:a16="http://schemas.microsoft.com/office/drawing/2014/main" id="{F66A37AD-8F64-2D4F-93DF-FA56141AAE57}"/>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13</a:t>
            </a:r>
          </a:p>
        </p:txBody>
      </p:sp>
      <p:sp>
        <p:nvSpPr>
          <p:cNvPr id="12" name="Footer Placeholder 4">
            <a:extLst>
              <a:ext uri="{FF2B5EF4-FFF2-40B4-BE49-F238E27FC236}">
                <a16:creationId xmlns:a16="http://schemas.microsoft.com/office/drawing/2014/main" id="{C3B02C00-83CA-B548-85C3-4A0A0B7DD53C}"/>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575093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A4CE-A711-EC4F-B052-E43EB876FBD5}"/>
              </a:ext>
            </a:extLst>
          </p:cNvPr>
          <p:cNvSpPr>
            <a:spLocks noGrp="1"/>
          </p:cNvSpPr>
          <p:nvPr>
            <p:ph type="title"/>
          </p:nvPr>
        </p:nvSpPr>
        <p:spPr/>
        <p:txBody>
          <a:bodyPr>
            <a:normAutofit/>
          </a:bodyPr>
          <a:lstStyle/>
          <a:p>
            <a:r>
              <a:rPr lang="en-US" dirty="0"/>
              <a:t>Commercial </a:t>
            </a:r>
            <a:r>
              <a:rPr lang="en-US" dirty="0" err="1"/>
              <a:t>Iaas</a:t>
            </a:r>
            <a:r>
              <a:rPr lang="en-US" dirty="0"/>
              <a:t>, </a:t>
            </a:r>
            <a:r>
              <a:rPr lang="en-US" dirty="0" err="1"/>
              <a:t>Paas</a:t>
            </a:r>
            <a:r>
              <a:rPr lang="en-US" dirty="0"/>
              <a:t> and </a:t>
            </a:r>
            <a:r>
              <a:rPr lang="en-US" dirty="0" err="1"/>
              <a:t>Saas</a:t>
            </a:r>
            <a:r>
              <a:rPr lang="en-US" dirty="0"/>
              <a:t> Platforms</a:t>
            </a:r>
          </a:p>
        </p:txBody>
      </p:sp>
      <p:pic>
        <p:nvPicPr>
          <p:cNvPr id="4" name="Picture 3">
            <a:extLst>
              <a:ext uri="{FF2B5EF4-FFF2-40B4-BE49-F238E27FC236}">
                <a16:creationId xmlns:a16="http://schemas.microsoft.com/office/drawing/2014/main" id="{19DB06AE-7CA3-5B42-9C9E-E2334BC53E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14459"/>
            <a:ext cx="4748345" cy="3717897"/>
          </a:xfrm>
          <a:prstGeom prst="rect">
            <a:avLst/>
          </a:prstGeom>
        </p:spPr>
      </p:pic>
      <p:pic>
        <p:nvPicPr>
          <p:cNvPr id="5" name="Picture 4">
            <a:extLst>
              <a:ext uri="{FF2B5EF4-FFF2-40B4-BE49-F238E27FC236}">
                <a16:creationId xmlns:a16="http://schemas.microsoft.com/office/drawing/2014/main" id="{0843AFC2-5682-F343-9F8C-0791DD9ACA5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2514459"/>
            <a:ext cx="5211554" cy="3717897"/>
          </a:xfrm>
          <a:prstGeom prst="rect">
            <a:avLst/>
          </a:prstGeom>
        </p:spPr>
      </p:pic>
      <p:sp>
        <p:nvSpPr>
          <p:cNvPr id="6" name="TextBox 5">
            <a:extLst>
              <a:ext uri="{FF2B5EF4-FFF2-40B4-BE49-F238E27FC236}">
                <a16:creationId xmlns:a16="http://schemas.microsoft.com/office/drawing/2014/main" id="{920F5364-ED68-CB46-97FD-216131D61BFB}"/>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14</a:t>
            </a:r>
          </a:p>
        </p:txBody>
      </p:sp>
      <p:sp>
        <p:nvSpPr>
          <p:cNvPr id="9" name="Footer Placeholder 4">
            <a:extLst>
              <a:ext uri="{FF2B5EF4-FFF2-40B4-BE49-F238E27FC236}">
                <a16:creationId xmlns:a16="http://schemas.microsoft.com/office/drawing/2014/main" id="{3A82364C-857A-0F4D-B78D-29297B9E638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34196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EF6F-DB47-7145-B8C1-8B628E4C3EAD}"/>
              </a:ext>
            </a:extLst>
          </p:cNvPr>
          <p:cNvSpPr>
            <a:spLocks noGrp="1"/>
          </p:cNvSpPr>
          <p:nvPr>
            <p:ph type="title"/>
          </p:nvPr>
        </p:nvSpPr>
        <p:spPr/>
        <p:txBody>
          <a:bodyPr/>
          <a:lstStyle/>
          <a:p>
            <a:r>
              <a:rPr lang="en-US" dirty="0"/>
              <a:t>J2EE Stack</a:t>
            </a:r>
          </a:p>
        </p:txBody>
      </p:sp>
      <p:pic>
        <p:nvPicPr>
          <p:cNvPr id="4" name="Picture 3">
            <a:extLst>
              <a:ext uri="{FF2B5EF4-FFF2-40B4-BE49-F238E27FC236}">
                <a16:creationId xmlns:a16="http://schemas.microsoft.com/office/drawing/2014/main" id="{9C7FE286-EA41-C04E-916A-16AA81FC12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523473"/>
            <a:ext cx="5054600" cy="3619094"/>
          </a:xfrm>
          <a:prstGeom prst="rect">
            <a:avLst/>
          </a:prstGeom>
        </p:spPr>
      </p:pic>
      <p:pic>
        <p:nvPicPr>
          <p:cNvPr id="5" name="Picture 4">
            <a:extLst>
              <a:ext uri="{FF2B5EF4-FFF2-40B4-BE49-F238E27FC236}">
                <a16:creationId xmlns:a16="http://schemas.microsoft.com/office/drawing/2014/main" id="{DFEB33A3-F25C-B64B-BBAE-2EEF20471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1150" y="2815370"/>
            <a:ext cx="4051300" cy="3035300"/>
          </a:xfrm>
          <a:prstGeom prst="rect">
            <a:avLst/>
          </a:prstGeom>
        </p:spPr>
      </p:pic>
      <p:sp>
        <p:nvSpPr>
          <p:cNvPr id="6" name="TextBox 5">
            <a:extLst>
              <a:ext uri="{FF2B5EF4-FFF2-40B4-BE49-F238E27FC236}">
                <a16:creationId xmlns:a16="http://schemas.microsoft.com/office/drawing/2014/main" id="{A18244CA-20F6-F844-ADFF-F715CA60C5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15</a:t>
            </a:r>
          </a:p>
        </p:txBody>
      </p:sp>
      <p:sp>
        <p:nvSpPr>
          <p:cNvPr id="9" name="Footer Placeholder 4">
            <a:extLst>
              <a:ext uri="{FF2B5EF4-FFF2-40B4-BE49-F238E27FC236}">
                <a16:creationId xmlns:a16="http://schemas.microsoft.com/office/drawing/2014/main" id="{D41F8C37-DBCB-0B41-AE95-4C51E9B65077}"/>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4439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BDC6-F7D0-F442-89A8-1E6CF4B48A3D}"/>
              </a:ext>
            </a:extLst>
          </p:cNvPr>
          <p:cNvSpPr>
            <a:spLocks noGrp="1"/>
          </p:cNvSpPr>
          <p:nvPr>
            <p:ph type="title"/>
          </p:nvPr>
        </p:nvSpPr>
        <p:spPr/>
        <p:txBody>
          <a:bodyPr/>
          <a:lstStyle/>
          <a:p>
            <a:r>
              <a:rPr lang="en-US" dirty="0" err="1"/>
              <a:t>RoR</a:t>
            </a:r>
            <a:r>
              <a:rPr lang="en-US" dirty="0"/>
              <a:t> Stack</a:t>
            </a:r>
          </a:p>
        </p:txBody>
      </p:sp>
      <p:pic>
        <p:nvPicPr>
          <p:cNvPr id="4" name="Picture 3">
            <a:extLst>
              <a:ext uri="{FF2B5EF4-FFF2-40B4-BE49-F238E27FC236}">
                <a16:creationId xmlns:a16="http://schemas.microsoft.com/office/drawing/2014/main" id="{A22371CF-CB2C-2748-9F6C-F8BDD5BFCF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8500" y="2580217"/>
            <a:ext cx="5715000" cy="3441700"/>
          </a:xfrm>
          <a:prstGeom prst="rect">
            <a:avLst/>
          </a:prstGeom>
        </p:spPr>
      </p:pic>
      <p:sp>
        <p:nvSpPr>
          <p:cNvPr id="5" name="TextBox 4">
            <a:extLst>
              <a:ext uri="{FF2B5EF4-FFF2-40B4-BE49-F238E27FC236}">
                <a16:creationId xmlns:a16="http://schemas.microsoft.com/office/drawing/2014/main" id="{D8E87FEE-00AC-7440-9496-24B780ADF71C}"/>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16</a:t>
            </a:r>
          </a:p>
        </p:txBody>
      </p:sp>
      <p:sp>
        <p:nvSpPr>
          <p:cNvPr id="8" name="Footer Placeholder 4">
            <a:extLst>
              <a:ext uri="{FF2B5EF4-FFF2-40B4-BE49-F238E27FC236}">
                <a16:creationId xmlns:a16="http://schemas.microsoft.com/office/drawing/2014/main" id="{DCC0B430-A4DD-0D44-9BF2-70EC4BBE5D9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0898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err="1"/>
              <a:t>NodeJS</a:t>
            </a:r>
            <a:r>
              <a:rPr lang="en-US" dirty="0"/>
              <a:t> Stack</a:t>
            </a:r>
          </a:p>
        </p:txBody>
      </p:sp>
      <p:pic>
        <p:nvPicPr>
          <p:cNvPr id="4" name="Picture 3">
            <a:extLst>
              <a:ext uri="{FF2B5EF4-FFF2-40B4-BE49-F238E27FC236}">
                <a16:creationId xmlns:a16="http://schemas.microsoft.com/office/drawing/2014/main" id="{F45FD8A7-5120-9847-96FE-5DFA2F2926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628900"/>
            <a:ext cx="3810000" cy="1498600"/>
          </a:xfrm>
          <a:prstGeom prst="rect">
            <a:avLst/>
          </a:prstGeom>
        </p:spPr>
      </p:pic>
      <p:pic>
        <p:nvPicPr>
          <p:cNvPr id="5" name="Picture 4">
            <a:extLst>
              <a:ext uri="{FF2B5EF4-FFF2-40B4-BE49-F238E27FC236}">
                <a16:creationId xmlns:a16="http://schemas.microsoft.com/office/drawing/2014/main" id="{84C07DA1-6F1D-9C45-A6C5-C17DD74C3C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5402" y="4208637"/>
            <a:ext cx="3437465" cy="1964266"/>
          </a:xfrm>
          <a:prstGeom prst="rect">
            <a:avLst/>
          </a:prstGeom>
        </p:spPr>
      </p:pic>
      <p:pic>
        <p:nvPicPr>
          <p:cNvPr id="6" name="Picture 5">
            <a:extLst>
              <a:ext uri="{FF2B5EF4-FFF2-40B4-BE49-F238E27FC236}">
                <a16:creationId xmlns:a16="http://schemas.microsoft.com/office/drawing/2014/main" id="{32DEEDE5-377D-B74F-B4B2-789755542B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2181" y="2628900"/>
            <a:ext cx="3554417" cy="3544003"/>
          </a:xfrm>
          <a:prstGeom prst="rect">
            <a:avLst/>
          </a:prstGeom>
        </p:spPr>
      </p:pic>
      <p:pic>
        <p:nvPicPr>
          <p:cNvPr id="7" name="Picture 6">
            <a:extLst>
              <a:ext uri="{FF2B5EF4-FFF2-40B4-BE49-F238E27FC236}">
                <a16:creationId xmlns:a16="http://schemas.microsoft.com/office/drawing/2014/main" id="{C5D67FB0-0B36-6E49-BBB6-69AD974335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8294" y="4208637"/>
            <a:ext cx="3499287" cy="1964266"/>
          </a:xfrm>
          <a:prstGeom prst="rect">
            <a:avLst/>
          </a:prstGeom>
        </p:spPr>
      </p:pic>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17</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6262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lstStyle/>
          <a:p>
            <a:r>
              <a:rPr lang="en-US" dirty="0"/>
              <a:t>CQRS </a:t>
            </a:r>
            <a:r>
              <a:rPr lang="en-US" dirty="0" err="1"/>
              <a:t>Microservice</a:t>
            </a:r>
            <a:r>
              <a:rPr lang="en-US" dirty="0"/>
              <a:t> Architecture</a:t>
            </a:r>
          </a:p>
        </p:txBody>
      </p:sp>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18</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pic>
        <p:nvPicPr>
          <p:cNvPr id="3" name="Picture 2">
            <a:extLst>
              <a:ext uri="{FF2B5EF4-FFF2-40B4-BE49-F238E27FC236}">
                <a16:creationId xmlns:a16="http://schemas.microsoft.com/office/drawing/2014/main" id="{6CFB20BC-135C-1745-9B00-5F50D6679117}"/>
              </a:ext>
            </a:extLst>
          </p:cNvPr>
          <p:cNvPicPr>
            <a:picLocks noChangeAspect="1"/>
          </p:cNvPicPr>
          <p:nvPr/>
        </p:nvPicPr>
        <p:blipFill>
          <a:blip r:embed="rId2"/>
          <a:stretch>
            <a:fillRect/>
          </a:stretch>
        </p:blipFill>
        <p:spPr>
          <a:xfrm>
            <a:off x="3996267" y="2493432"/>
            <a:ext cx="4893733" cy="3670300"/>
          </a:xfrm>
          <a:prstGeom prst="rect">
            <a:avLst/>
          </a:prstGeom>
        </p:spPr>
      </p:pic>
    </p:spTree>
    <p:extLst>
      <p:ext uri="{BB962C8B-B14F-4D97-AF65-F5344CB8AC3E}">
        <p14:creationId xmlns:p14="http://schemas.microsoft.com/office/powerpoint/2010/main" val="2500976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71AC-7238-524E-B184-453AA492B6C1}"/>
              </a:ext>
            </a:extLst>
          </p:cNvPr>
          <p:cNvSpPr>
            <a:spLocks noGrp="1"/>
          </p:cNvSpPr>
          <p:nvPr>
            <p:ph type="title"/>
          </p:nvPr>
        </p:nvSpPr>
        <p:spPr/>
        <p:txBody>
          <a:bodyPr/>
          <a:lstStyle/>
          <a:p>
            <a:r>
              <a:rPr lang="en-US" dirty="0"/>
              <a:t>Monolithic Applications</a:t>
            </a:r>
          </a:p>
        </p:txBody>
      </p:sp>
      <p:pic>
        <p:nvPicPr>
          <p:cNvPr id="4" name="Content Placeholder 3">
            <a:extLst>
              <a:ext uri="{FF2B5EF4-FFF2-40B4-BE49-F238E27FC236}">
                <a16:creationId xmlns:a16="http://schemas.microsoft.com/office/drawing/2014/main" id="{AE6A2D4D-AE6F-9F43-913B-4867DCA558F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795496" y="2557463"/>
            <a:ext cx="6601007" cy="3317875"/>
          </a:xfrm>
          <a:prstGeom prst="rect">
            <a:avLst/>
          </a:prstGeom>
        </p:spPr>
      </p:pic>
      <p:sp>
        <p:nvSpPr>
          <p:cNvPr id="5" name="Footer Placeholder 4">
            <a:extLst>
              <a:ext uri="{FF2B5EF4-FFF2-40B4-BE49-F238E27FC236}">
                <a16:creationId xmlns:a16="http://schemas.microsoft.com/office/drawing/2014/main" id="{0713D7AA-CABC-2E40-9A71-D2CED7567DB6}"/>
              </a:ext>
            </a:extLst>
          </p:cNvPr>
          <p:cNvSpPr>
            <a:spLocks noGrp="1"/>
          </p:cNvSpPr>
          <p:nvPr>
            <p:ph type="ftr" sz="quarter" idx="11"/>
          </p:nvPr>
        </p:nvSpPr>
        <p:spPr>
          <a:xfrm>
            <a:off x="2795496" y="6578600"/>
            <a:ext cx="7305900" cy="279400"/>
          </a:xfrm>
        </p:spPr>
        <p:txBody>
          <a:bodyPr/>
          <a:lstStyle/>
          <a:p>
            <a:pPr algn="ctr"/>
            <a:r>
              <a:rPr lang="en-US" dirty="0"/>
              <a:t>© Please be shameless to copy any slide you need 😁</a:t>
            </a:r>
          </a:p>
        </p:txBody>
      </p:sp>
      <p:sp>
        <p:nvSpPr>
          <p:cNvPr id="8" name="TextBox 7">
            <a:extLst>
              <a:ext uri="{FF2B5EF4-FFF2-40B4-BE49-F238E27FC236}">
                <a16:creationId xmlns:a16="http://schemas.microsoft.com/office/drawing/2014/main" id="{BA5FD628-1923-8D4C-AE21-4DE2E2C3F1D8}"/>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1</a:t>
            </a:r>
          </a:p>
        </p:txBody>
      </p:sp>
    </p:spTree>
    <p:extLst>
      <p:ext uri="{BB962C8B-B14F-4D97-AF65-F5344CB8AC3E}">
        <p14:creationId xmlns:p14="http://schemas.microsoft.com/office/powerpoint/2010/main" val="67214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66EB-3869-8343-9CA0-411F462A829D}"/>
              </a:ext>
            </a:extLst>
          </p:cNvPr>
          <p:cNvSpPr>
            <a:spLocks noGrp="1"/>
          </p:cNvSpPr>
          <p:nvPr>
            <p:ph type="title"/>
          </p:nvPr>
        </p:nvSpPr>
        <p:spPr/>
        <p:txBody>
          <a:bodyPr>
            <a:normAutofit fontScale="90000"/>
          </a:bodyPr>
          <a:lstStyle/>
          <a:p>
            <a:r>
              <a:rPr lang="en-US" dirty="0"/>
              <a:t>Event Drive </a:t>
            </a:r>
            <a:r>
              <a:rPr lang="en-US" dirty="0" err="1"/>
              <a:t>Microservice</a:t>
            </a:r>
            <a:r>
              <a:rPr lang="en-US" dirty="0"/>
              <a:t> Architecture using Spring Cloud</a:t>
            </a:r>
          </a:p>
        </p:txBody>
      </p:sp>
      <p:sp>
        <p:nvSpPr>
          <p:cNvPr id="8" name="TextBox 7">
            <a:extLst>
              <a:ext uri="{FF2B5EF4-FFF2-40B4-BE49-F238E27FC236}">
                <a16:creationId xmlns:a16="http://schemas.microsoft.com/office/drawing/2014/main" id="{15DBAB93-1EA0-4242-BBF1-8EC083005669}"/>
              </a:ext>
            </a:extLst>
          </p:cNvPr>
          <p:cNvSpPr txBox="1"/>
          <p:nvPr/>
        </p:nvSpPr>
        <p:spPr>
          <a:xfrm>
            <a:off x="11617693" y="3285067"/>
            <a:ext cx="481174" cy="369332"/>
          </a:xfrm>
          <a:prstGeom prst="rect">
            <a:avLst/>
          </a:prstGeom>
          <a:noFill/>
        </p:spPr>
        <p:txBody>
          <a:bodyPr wrap="square" rtlCol="0">
            <a:spAutoFit/>
          </a:bodyPr>
          <a:lstStyle/>
          <a:p>
            <a:pPr algn="ctr"/>
            <a:r>
              <a:rPr lang="en-US" dirty="0">
                <a:solidFill>
                  <a:schemeClr val="bg1"/>
                </a:solidFill>
              </a:rPr>
              <a:t>19</a:t>
            </a:r>
          </a:p>
        </p:txBody>
      </p:sp>
      <p:sp>
        <p:nvSpPr>
          <p:cNvPr id="11" name="Footer Placeholder 4">
            <a:extLst>
              <a:ext uri="{FF2B5EF4-FFF2-40B4-BE49-F238E27FC236}">
                <a16:creationId xmlns:a16="http://schemas.microsoft.com/office/drawing/2014/main" id="{25B213A3-4451-274E-B10C-C4C68F7AD6C4}"/>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pic>
        <p:nvPicPr>
          <p:cNvPr id="4" name="Picture 3">
            <a:extLst>
              <a:ext uri="{FF2B5EF4-FFF2-40B4-BE49-F238E27FC236}">
                <a16:creationId xmlns:a16="http://schemas.microsoft.com/office/drawing/2014/main" id="{2A30BA27-6D08-F945-9FE3-7CFAB17B8D86}"/>
              </a:ext>
            </a:extLst>
          </p:cNvPr>
          <p:cNvPicPr>
            <a:picLocks noChangeAspect="1"/>
          </p:cNvPicPr>
          <p:nvPr/>
        </p:nvPicPr>
        <p:blipFill>
          <a:blip r:embed="rId2"/>
          <a:stretch>
            <a:fillRect/>
          </a:stretch>
        </p:blipFill>
        <p:spPr>
          <a:xfrm>
            <a:off x="3691467" y="2506624"/>
            <a:ext cx="5063066" cy="3674042"/>
          </a:xfrm>
          <a:prstGeom prst="rect">
            <a:avLst/>
          </a:prstGeom>
        </p:spPr>
      </p:pic>
    </p:spTree>
    <p:extLst>
      <p:ext uri="{BB962C8B-B14F-4D97-AF65-F5344CB8AC3E}">
        <p14:creationId xmlns:p14="http://schemas.microsoft.com/office/powerpoint/2010/main" val="1281059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FBCAB-0A17-114B-B865-3DB115AB7D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9201" y="668865"/>
            <a:ext cx="9584266" cy="5476723"/>
          </a:xfrm>
          <a:prstGeom prst="rect">
            <a:avLst/>
          </a:prstGeom>
        </p:spPr>
      </p:pic>
    </p:spTree>
    <p:extLst>
      <p:ext uri="{BB962C8B-B14F-4D97-AF65-F5344CB8AC3E}">
        <p14:creationId xmlns:p14="http://schemas.microsoft.com/office/powerpoint/2010/main" val="376488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C2F15-FA62-0748-9142-8BB146880843}"/>
              </a:ext>
            </a:extLst>
          </p:cNvPr>
          <p:cNvSpPr>
            <a:spLocks noGrp="1"/>
          </p:cNvSpPr>
          <p:nvPr>
            <p:ph type="title"/>
          </p:nvPr>
        </p:nvSpPr>
        <p:spPr/>
        <p:txBody>
          <a:bodyPr/>
          <a:lstStyle/>
          <a:p>
            <a:r>
              <a:rPr lang="en-US" dirty="0"/>
              <a:t>What’s wrong with </a:t>
            </a:r>
            <a:r>
              <a:rPr lang="en-US" dirty="0" err="1"/>
              <a:t>Monolithic’s</a:t>
            </a:r>
            <a:r>
              <a:rPr lang="en-US" dirty="0"/>
              <a:t>?</a:t>
            </a:r>
          </a:p>
        </p:txBody>
      </p:sp>
      <p:sp>
        <p:nvSpPr>
          <p:cNvPr id="3" name="Content Placeholder 2">
            <a:extLst>
              <a:ext uri="{FF2B5EF4-FFF2-40B4-BE49-F238E27FC236}">
                <a16:creationId xmlns:a16="http://schemas.microsoft.com/office/drawing/2014/main" id="{1435F894-BDB2-C14E-A816-3C4E22183A3D}"/>
              </a:ext>
            </a:extLst>
          </p:cNvPr>
          <p:cNvSpPr>
            <a:spLocks noGrp="1"/>
          </p:cNvSpPr>
          <p:nvPr>
            <p:ph idx="1"/>
          </p:nvPr>
        </p:nvSpPr>
        <p:spPr/>
        <p:txBody>
          <a:bodyPr/>
          <a:lstStyle/>
          <a:p>
            <a:r>
              <a:rPr lang="en-US" dirty="0"/>
              <a:t>The whole application is packaged into a single artifact. </a:t>
            </a:r>
          </a:p>
          <a:p>
            <a:r>
              <a:rPr lang="en-US" dirty="0"/>
              <a:t>Any small change within the application would need a need complete makeover.</a:t>
            </a:r>
          </a:p>
          <a:p>
            <a:r>
              <a:rPr lang="en-US" dirty="0"/>
              <a:t>Scaling the application to cater over the planned capacity would grow in complexity with the size of the application.</a:t>
            </a:r>
          </a:p>
          <a:p>
            <a:r>
              <a:rPr lang="en-US" dirty="0"/>
              <a:t>Its tough to build application architecture with varied computation needs.</a:t>
            </a:r>
          </a:p>
          <a:p>
            <a:endParaRPr lang="en-US" dirty="0"/>
          </a:p>
          <a:p>
            <a:endParaRPr lang="en-US" dirty="0"/>
          </a:p>
          <a:p>
            <a:endParaRPr lang="en-US" dirty="0"/>
          </a:p>
        </p:txBody>
      </p:sp>
      <p:sp>
        <p:nvSpPr>
          <p:cNvPr id="6" name="TextBox 5">
            <a:extLst>
              <a:ext uri="{FF2B5EF4-FFF2-40B4-BE49-F238E27FC236}">
                <a16:creationId xmlns:a16="http://schemas.microsoft.com/office/drawing/2014/main" id="{26627EFF-C001-2149-A676-70DABFC43EE4}"/>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2</a:t>
            </a:r>
          </a:p>
        </p:txBody>
      </p:sp>
      <p:sp>
        <p:nvSpPr>
          <p:cNvPr id="7" name="Footer Placeholder 4">
            <a:extLst>
              <a:ext uri="{FF2B5EF4-FFF2-40B4-BE49-F238E27FC236}">
                <a16:creationId xmlns:a16="http://schemas.microsoft.com/office/drawing/2014/main" id="{5EF545F7-2E1D-C040-AAFF-91E8670D58C8}"/>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2975826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err="1"/>
              <a:t>Microservices</a:t>
            </a:r>
            <a:r>
              <a:rPr lang="en-US" dirty="0"/>
              <a:t> Strategies/Mindset</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1295402" y="2608446"/>
            <a:ext cx="9601196"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1578543" y="2853890"/>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1807801" y="4175577"/>
            <a:ext cx="1405962" cy="369332"/>
          </a:xfrm>
          <a:prstGeom prst="rect">
            <a:avLst/>
          </a:prstGeom>
          <a:noFill/>
          <a:ln>
            <a:solidFill>
              <a:srgbClr val="00B050"/>
            </a:solidFill>
            <a:prstDash val="dashDot"/>
          </a:ln>
        </p:spPr>
        <p:txBody>
          <a:bodyPr wrap="none" rtlCol="0">
            <a:spAutoFit/>
          </a:bodyPr>
          <a:lstStyle/>
          <a:p>
            <a:r>
              <a:rPr lang="en-US" dirty="0"/>
              <a:t>Virtualization</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5106600" y="2853890"/>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5204925" y="4183415"/>
            <a:ext cx="1670650" cy="369332"/>
          </a:xfrm>
          <a:prstGeom prst="rect">
            <a:avLst/>
          </a:prstGeom>
          <a:noFill/>
          <a:ln>
            <a:solidFill>
              <a:srgbClr val="0070C0"/>
            </a:solidFill>
            <a:prstDash val="dashDot"/>
          </a:ln>
        </p:spPr>
        <p:txBody>
          <a:bodyPr wrap="none" rtlCol="0">
            <a:spAutoFit/>
          </a:bodyPr>
          <a:lstStyle/>
          <a:p>
            <a:r>
              <a:rPr lang="en-US" dirty="0"/>
              <a:t>Containerization</a:t>
            </a:r>
          </a:p>
        </p:txBody>
      </p:sp>
      <p:sp>
        <p:nvSpPr>
          <p:cNvPr id="9" name="Round Diagonal Corner Rectangle 8">
            <a:extLst>
              <a:ext uri="{FF2B5EF4-FFF2-40B4-BE49-F238E27FC236}">
                <a16:creationId xmlns:a16="http://schemas.microsoft.com/office/drawing/2014/main" id="{5C9C82A2-02DE-9F45-8866-10976DEF7FD8}"/>
              </a:ext>
            </a:extLst>
          </p:cNvPr>
          <p:cNvSpPr/>
          <p:nvPr/>
        </p:nvSpPr>
        <p:spPr>
          <a:xfrm>
            <a:off x="8634658" y="2853890"/>
            <a:ext cx="1867301" cy="3012707"/>
          </a:xfrm>
          <a:prstGeom prst="round2Diag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B9301ED-7C3B-284E-9F21-ACE3AB65C742}"/>
              </a:ext>
            </a:extLst>
          </p:cNvPr>
          <p:cNvSpPr txBox="1"/>
          <p:nvPr/>
        </p:nvSpPr>
        <p:spPr>
          <a:xfrm>
            <a:off x="8826246" y="3529246"/>
            <a:ext cx="1484124" cy="646331"/>
          </a:xfrm>
          <a:prstGeom prst="rect">
            <a:avLst/>
          </a:prstGeom>
          <a:noFill/>
          <a:ln>
            <a:solidFill>
              <a:srgbClr val="7030A0"/>
            </a:solidFill>
            <a:prstDash val="dashDot"/>
          </a:ln>
        </p:spPr>
        <p:txBody>
          <a:bodyPr wrap="none" rtlCol="0">
            <a:spAutoFit/>
          </a:bodyPr>
          <a:lstStyle/>
          <a:p>
            <a:pPr algn="ctr"/>
            <a:r>
              <a:rPr lang="en-US" dirty="0" err="1"/>
              <a:t>Microservices</a:t>
            </a:r>
            <a:r>
              <a:rPr lang="en-US" dirty="0"/>
              <a:t> </a:t>
            </a:r>
          </a:p>
          <a:p>
            <a:pPr algn="ctr"/>
            <a:r>
              <a:rPr lang="en-US" dirty="0"/>
              <a:t>Frameworks</a:t>
            </a:r>
          </a:p>
        </p:txBody>
      </p:sp>
      <p:sp>
        <p:nvSpPr>
          <p:cNvPr id="14" name="TextBox 13">
            <a:extLst>
              <a:ext uri="{FF2B5EF4-FFF2-40B4-BE49-F238E27FC236}">
                <a16:creationId xmlns:a16="http://schemas.microsoft.com/office/drawing/2014/main" id="{FA9B0BE7-652C-934C-81E6-E4626DBFB52A}"/>
              </a:ext>
            </a:extLst>
          </p:cNvPr>
          <p:cNvSpPr txBox="1"/>
          <p:nvPr/>
        </p:nvSpPr>
        <p:spPr>
          <a:xfrm>
            <a:off x="8850790" y="4836421"/>
            <a:ext cx="1232325" cy="369332"/>
          </a:xfrm>
          <a:prstGeom prst="rect">
            <a:avLst/>
          </a:prstGeom>
          <a:noFill/>
          <a:ln>
            <a:solidFill>
              <a:srgbClr val="7030A0"/>
            </a:solidFill>
            <a:prstDash val="dashDot"/>
          </a:ln>
        </p:spPr>
        <p:txBody>
          <a:bodyPr wrap="none" rtlCol="0">
            <a:spAutoFit/>
          </a:bodyPr>
          <a:lstStyle/>
          <a:p>
            <a:r>
              <a:rPr lang="en-US" dirty="0" err="1"/>
              <a:t>Paas</a:t>
            </a:r>
            <a:r>
              <a:rPr lang="en-US" dirty="0"/>
              <a:t> + IaaS</a:t>
            </a:r>
          </a:p>
        </p:txBody>
      </p:sp>
      <p:sp>
        <p:nvSpPr>
          <p:cNvPr id="16" name="Rectangle 15">
            <a:extLst>
              <a:ext uri="{FF2B5EF4-FFF2-40B4-BE49-F238E27FC236}">
                <a16:creationId xmlns:a16="http://schemas.microsoft.com/office/drawing/2014/main" id="{B044DB2E-6BBB-FF40-B4C1-55009DDBB4F8}"/>
              </a:ext>
            </a:extLst>
          </p:cNvPr>
          <p:cNvSpPr/>
          <p:nvPr/>
        </p:nvSpPr>
        <p:spPr>
          <a:xfrm>
            <a:off x="7295712"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47FDA3C-1534-4348-ABAA-377EBCC9BAE5}"/>
              </a:ext>
            </a:extLst>
          </p:cNvPr>
          <p:cNvSpPr txBox="1"/>
          <p:nvPr/>
        </p:nvSpPr>
        <p:spPr>
          <a:xfrm>
            <a:off x="9391817" y="4321333"/>
            <a:ext cx="352982" cy="369332"/>
          </a:xfrm>
          <a:prstGeom prst="rect">
            <a:avLst/>
          </a:prstGeom>
          <a:noFill/>
          <a:ln>
            <a:solidFill>
              <a:srgbClr val="7030A0"/>
            </a:solidFill>
            <a:prstDash val="dashDot"/>
          </a:ln>
        </p:spPr>
        <p:txBody>
          <a:bodyPr wrap="none" rtlCol="0">
            <a:spAutoFit/>
          </a:bodyPr>
          <a:lstStyle/>
          <a:p>
            <a:r>
              <a:rPr lang="en-US" dirty="0"/>
              <a:t>&amp;</a:t>
            </a:r>
          </a:p>
        </p:txBody>
      </p:sp>
      <p:sp>
        <p:nvSpPr>
          <p:cNvPr id="19" name="TextBox 18">
            <a:extLst>
              <a:ext uri="{FF2B5EF4-FFF2-40B4-BE49-F238E27FC236}">
                <a16:creationId xmlns:a16="http://schemas.microsoft.com/office/drawing/2014/main" id="{BA45DB0F-226E-CB4F-B2A5-82E1E49BF108}"/>
              </a:ext>
            </a:extLst>
          </p:cNvPr>
          <p:cNvSpPr txBox="1"/>
          <p:nvPr/>
        </p:nvSpPr>
        <p:spPr>
          <a:xfrm>
            <a:off x="7615999" y="4184383"/>
            <a:ext cx="426720" cy="369332"/>
          </a:xfrm>
          <a:prstGeom prst="rect">
            <a:avLst/>
          </a:prstGeom>
          <a:noFill/>
        </p:spPr>
        <p:txBody>
          <a:bodyPr wrap="none" rtlCol="0">
            <a:spAutoFit/>
          </a:bodyPr>
          <a:lstStyle/>
          <a:p>
            <a:r>
              <a:rPr lang="en-US" dirty="0">
                <a:solidFill>
                  <a:srgbClr val="0070C0"/>
                </a:solidFill>
              </a:rPr>
              <a:t>Vs</a:t>
            </a:r>
          </a:p>
        </p:txBody>
      </p:sp>
      <p:sp>
        <p:nvSpPr>
          <p:cNvPr id="20" name="Rectangle 19">
            <a:extLst>
              <a:ext uri="{FF2B5EF4-FFF2-40B4-BE49-F238E27FC236}">
                <a16:creationId xmlns:a16="http://schemas.microsoft.com/office/drawing/2014/main" id="{F78DB9CD-A523-4846-8E90-CB83E2E74B23}"/>
              </a:ext>
            </a:extLst>
          </p:cNvPr>
          <p:cNvSpPr/>
          <p:nvPr/>
        </p:nvSpPr>
        <p:spPr>
          <a:xfrm>
            <a:off x="3751851" y="4175577"/>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4072138" y="4184383"/>
            <a:ext cx="426720" cy="369332"/>
          </a:xfrm>
          <a:prstGeom prst="rect">
            <a:avLst/>
          </a:prstGeom>
          <a:noFill/>
        </p:spPr>
        <p:txBody>
          <a:bodyPr wrap="none" rtlCol="0">
            <a:spAutoFit/>
          </a:bodyPr>
          <a:lstStyle/>
          <a:p>
            <a:r>
              <a:rPr lang="en-US" dirty="0">
                <a:solidFill>
                  <a:srgbClr val="0070C0"/>
                </a:solidFill>
              </a:rPr>
              <a:t>Vs</a:t>
            </a:r>
          </a:p>
        </p:txBody>
      </p:sp>
      <p:sp>
        <p:nvSpPr>
          <p:cNvPr id="22" name="TextBox 21">
            <a:extLst>
              <a:ext uri="{FF2B5EF4-FFF2-40B4-BE49-F238E27FC236}">
                <a16:creationId xmlns:a16="http://schemas.microsoft.com/office/drawing/2014/main" id="{574A34FF-FB15-7843-8F6E-3DA66F5AED0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3</a:t>
            </a:r>
          </a:p>
        </p:txBody>
      </p:sp>
      <p:sp>
        <p:nvSpPr>
          <p:cNvPr id="25" name="Footer Placeholder 4">
            <a:extLst>
              <a:ext uri="{FF2B5EF4-FFF2-40B4-BE49-F238E27FC236}">
                <a16:creationId xmlns:a16="http://schemas.microsoft.com/office/drawing/2014/main" id="{ACE9181C-583A-9646-9273-FC01B6D0DABD}"/>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77099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6F28-1D27-5C4D-B0AA-515FD6C2B305}"/>
              </a:ext>
            </a:extLst>
          </p:cNvPr>
          <p:cNvSpPr>
            <a:spLocks noGrp="1"/>
          </p:cNvSpPr>
          <p:nvPr>
            <p:ph type="title"/>
          </p:nvPr>
        </p:nvSpPr>
        <p:spPr/>
        <p:txBody>
          <a:bodyPr/>
          <a:lstStyle/>
          <a:p>
            <a:r>
              <a:rPr lang="en-US" dirty="0"/>
              <a:t>Other </a:t>
            </a:r>
            <a:r>
              <a:rPr lang="en-US" dirty="0" err="1"/>
              <a:t>Microservices</a:t>
            </a:r>
            <a:r>
              <a:rPr lang="en-US" dirty="0"/>
              <a:t> Strategies Attempted</a:t>
            </a:r>
          </a:p>
        </p:txBody>
      </p:sp>
      <p:sp>
        <p:nvSpPr>
          <p:cNvPr id="4" name="Rounded Rectangle 3">
            <a:extLst>
              <a:ext uri="{FF2B5EF4-FFF2-40B4-BE49-F238E27FC236}">
                <a16:creationId xmlns:a16="http://schemas.microsoft.com/office/drawing/2014/main" id="{28F000A8-5439-7445-91D8-95F51FF26EDE}"/>
              </a:ext>
            </a:extLst>
          </p:cNvPr>
          <p:cNvSpPr/>
          <p:nvPr/>
        </p:nvSpPr>
        <p:spPr>
          <a:xfrm>
            <a:off x="3056826" y="2598820"/>
            <a:ext cx="6058299" cy="3503596"/>
          </a:xfrm>
          <a:prstGeom prst="roundRect">
            <a:avLst/>
          </a:pr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Diagonal Corner Rectangle 4">
            <a:extLst>
              <a:ext uri="{FF2B5EF4-FFF2-40B4-BE49-F238E27FC236}">
                <a16:creationId xmlns:a16="http://schemas.microsoft.com/office/drawing/2014/main" id="{EEFE154A-17B1-0142-B8CD-88F606F32C51}"/>
              </a:ext>
            </a:extLst>
          </p:cNvPr>
          <p:cNvSpPr/>
          <p:nvPr/>
        </p:nvSpPr>
        <p:spPr>
          <a:xfrm>
            <a:off x="3339967" y="2844264"/>
            <a:ext cx="1867301" cy="3012707"/>
          </a:xfrm>
          <a:prstGeom prst="round2DiagRect">
            <a:avLst/>
          </a:prstGeom>
          <a:noFill/>
          <a:ln>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F139FC-82A5-CC44-9AA8-89972B481AEE}"/>
              </a:ext>
            </a:extLst>
          </p:cNvPr>
          <p:cNvSpPr txBox="1"/>
          <p:nvPr/>
        </p:nvSpPr>
        <p:spPr>
          <a:xfrm>
            <a:off x="3963340" y="4164164"/>
            <a:ext cx="620554" cy="369332"/>
          </a:xfrm>
          <a:prstGeom prst="rect">
            <a:avLst/>
          </a:prstGeom>
          <a:noFill/>
          <a:ln>
            <a:solidFill>
              <a:srgbClr val="00B050"/>
            </a:solidFill>
            <a:prstDash val="dashDot"/>
          </a:ln>
        </p:spPr>
        <p:txBody>
          <a:bodyPr wrap="none" rtlCol="0">
            <a:spAutoFit/>
          </a:bodyPr>
          <a:lstStyle/>
          <a:p>
            <a:r>
              <a:rPr lang="en-US" dirty="0"/>
              <a:t>SOA</a:t>
            </a:r>
          </a:p>
        </p:txBody>
      </p:sp>
      <p:sp>
        <p:nvSpPr>
          <p:cNvPr id="7" name="Round Diagonal Corner Rectangle 6">
            <a:extLst>
              <a:ext uri="{FF2B5EF4-FFF2-40B4-BE49-F238E27FC236}">
                <a16:creationId xmlns:a16="http://schemas.microsoft.com/office/drawing/2014/main" id="{B3D01789-E7EC-3E40-A163-709128E27547}"/>
              </a:ext>
            </a:extLst>
          </p:cNvPr>
          <p:cNvSpPr/>
          <p:nvPr/>
        </p:nvSpPr>
        <p:spPr>
          <a:xfrm>
            <a:off x="6868024" y="2844264"/>
            <a:ext cx="1867301" cy="3012707"/>
          </a:xfrm>
          <a:prstGeom prst="round2DiagRect">
            <a:avLst/>
          </a:prstGeom>
          <a:noFill/>
          <a:ln>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06849E7-6B3C-5D4D-AE72-5F731E1359CF}"/>
              </a:ext>
            </a:extLst>
          </p:cNvPr>
          <p:cNvSpPr txBox="1"/>
          <p:nvPr/>
        </p:nvSpPr>
        <p:spPr>
          <a:xfrm>
            <a:off x="7448051" y="4164164"/>
            <a:ext cx="707245" cy="369332"/>
          </a:xfrm>
          <a:prstGeom prst="rect">
            <a:avLst/>
          </a:prstGeom>
          <a:noFill/>
          <a:ln>
            <a:solidFill>
              <a:srgbClr val="0070C0"/>
            </a:solidFill>
            <a:prstDash val="dashDot"/>
          </a:ln>
        </p:spPr>
        <p:txBody>
          <a:bodyPr wrap="none" rtlCol="0">
            <a:spAutoFit/>
          </a:bodyPr>
          <a:lstStyle/>
          <a:p>
            <a:r>
              <a:rPr lang="en-US" dirty="0"/>
              <a:t>OSGi</a:t>
            </a:r>
          </a:p>
        </p:txBody>
      </p:sp>
      <p:sp>
        <p:nvSpPr>
          <p:cNvPr id="20" name="Rectangle 19">
            <a:extLst>
              <a:ext uri="{FF2B5EF4-FFF2-40B4-BE49-F238E27FC236}">
                <a16:creationId xmlns:a16="http://schemas.microsoft.com/office/drawing/2014/main" id="{F78DB9CD-A523-4846-8E90-CB83E2E74B23}"/>
              </a:ext>
            </a:extLst>
          </p:cNvPr>
          <p:cNvSpPr/>
          <p:nvPr/>
        </p:nvSpPr>
        <p:spPr>
          <a:xfrm>
            <a:off x="5513275" y="4165951"/>
            <a:ext cx="1058779" cy="369332"/>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60D6817-1A61-6445-8B63-46D811A19FB6}"/>
              </a:ext>
            </a:extLst>
          </p:cNvPr>
          <p:cNvSpPr txBox="1"/>
          <p:nvPr/>
        </p:nvSpPr>
        <p:spPr>
          <a:xfrm>
            <a:off x="5833562" y="4174757"/>
            <a:ext cx="426720" cy="369332"/>
          </a:xfrm>
          <a:prstGeom prst="rect">
            <a:avLst/>
          </a:prstGeom>
          <a:noFill/>
        </p:spPr>
        <p:txBody>
          <a:bodyPr wrap="none" rtlCol="0">
            <a:spAutoFit/>
          </a:bodyPr>
          <a:lstStyle/>
          <a:p>
            <a:r>
              <a:rPr lang="en-US" dirty="0">
                <a:solidFill>
                  <a:srgbClr val="0070C0"/>
                </a:solidFill>
              </a:rPr>
              <a:t>Vs</a:t>
            </a:r>
          </a:p>
        </p:txBody>
      </p:sp>
      <p:sp>
        <p:nvSpPr>
          <p:cNvPr id="18" name="TextBox 17">
            <a:extLst>
              <a:ext uri="{FF2B5EF4-FFF2-40B4-BE49-F238E27FC236}">
                <a16:creationId xmlns:a16="http://schemas.microsoft.com/office/drawing/2014/main" id="{032B26E5-93CC-B14F-B675-D3A8224B4D5C}"/>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4</a:t>
            </a:r>
          </a:p>
        </p:txBody>
      </p:sp>
      <p:sp>
        <p:nvSpPr>
          <p:cNvPr id="22" name="Footer Placeholder 4">
            <a:extLst>
              <a:ext uri="{FF2B5EF4-FFF2-40B4-BE49-F238E27FC236}">
                <a16:creationId xmlns:a16="http://schemas.microsoft.com/office/drawing/2014/main" id="{11A54373-83D7-E742-A32C-E0437138BF95}"/>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294391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2688655" y="3060836"/>
            <a:ext cx="6814687"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3205214" y="3022333"/>
            <a:ext cx="5746280" cy="2308324"/>
          </a:xfrm>
          <a:prstGeom prst="rect">
            <a:avLst/>
          </a:prstGeom>
          <a:noFill/>
        </p:spPr>
        <p:txBody>
          <a:bodyPr wrap="square" rtlCol="0">
            <a:spAutoFit/>
          </a:bodyPr>
          <a:lstStyle>
            <a:defPPr>
              <a:defRPr lang="en-US"/>
            </a:defPPr>
            <a:lvl1pPr algn="just"/>
          </a:lstStyle>
          <a:p>
            <a:r>
              <a:rPr lang="en-IN" dirty="0"/>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3176335" y="5399770"/>
            <a:ext cx="591953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3355463" y="5552045"/>
            <a:ext cx="5608971" cy="461665"/>
          </a:xfrm>
          <a:prstGeom prst="rect">
            <a:avLst/>
          </a:prstGeom>
          <a:noFill/>
        </p:spPr>
        <p:txBody>
          <a:bodyPr wrap="none" rtlCol="0">
            <a:spAutoFit/>
          </a:bodyPr>
          <a:lstStyle/>
          <a:p>
            <a:r>
              <a:rPr lang="en-US" sz="2400" dirty="0">
                <a:hlinkClick r:id="rId2"/>
              </a:rPr>
              <a:t>https://en.wikipedia.org/wiki/Virtualization</a:t>
            </a:r>
            <a:r>
              <a:rPr lang="en-US" sz="2400" dirty="0"/>
              <a:t> </a:t>
            </a:r>
          </a:p>
        </p:txBody>
      </p:sp>
      <p:sp>
        <p:nvSpPr>
          <p:cNvPr id="13" name="TextBox 12">
            <a:extLst>
              <a:ext uri="{FF2B5EF4-FFF2-40B4-BE49-F238E27FC236}">
                <a16:creationId xmlns:a16="http://schemas.microsoft.com/office/drawing/2014/main" id="{F3E26D14-118C-574B-BA84-DD8EF532BFB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5</a:t>
            </a:r>
          </a:p>
        </p:txBody>
      </p:sp>
      <p:sp>
        <p:nvSpPr>
          <p:cNvPr id="16" name="Footer Placeholder 4">
            <a:extLst>
              <a:ext uri="{FF2B5EF4-FFF2-40B4-BE49-F238E27FC236}">
                <a16:creationId xmlns:a16="http://schemas.microsoft.com/office/drawing/2014/main" id="{B08D019D-99B6-D34F-9E13-806B0A8F7D8B}"/>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410155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71B3-CC78-3342-922E-E597E7F6E6AC}"/>
              </a:ext>
            </a:extLst>
          </p:cNvPr>
          <p:cNvSpPr>
            <a:spLocks noGrp="1"/>
          </p:cNvSpPr>
          <p:nvPr>
            <p:ph type="title"/>
          </p:nvPr>
        </p:nvSpPr>
        <p:spPr/>
        <p:txBody>
          <a:bodyPr/>
          <a:lstStyle/>
          <a:p>
            <a:r>
              <a:rPr lang="en-US" dirty="0"/>
              <a:t>Virtualization</a:t>
            </a:r>
          </a:p>
        </p:txBody>
      </p:sp>
      <p:pic>
        <p:nvPicPr>
          <p:cNvPr id="4" name="Picture 3">
            <a:extLst>
              <a:ext uri="{FF2B5EF4-FFF2-40B4-BE49-F238E27FC236}">
                <a16:creationId xmlns:a16="http://schemas.microsoft.com/office/drawing/2014/main" id="{84639481-E1E8-1A44-8C41-90093C6CC6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2" y="2726890"/>
            <a:ext cx="3810000" cy="2540000"/>
          </a:xfrm>
          <a:prstGeom prst="rect">
            <a:avLst/>
          </a:prstGeom>
        </p:spPr>
      </p:pic>
      <p:pic>
        <p:nvPicPr>
          <p:cNvPr id="5" name="Picture 4">
            <a:extLst>
              <a:ext uri="{FF2B5EF4-FFF2-40B4-BE49-F238E27FC236}">
                <a16:creationId xmlns:a16="http://schemas.microsoft.com/office/drawing/2014/main" id="{9505072E-38A7-ED46-9C4B-A7891E5284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27279" y="2795736"/>
            <a:ext cx="4969319" cy="2882205"/>
          </a:xfrm>
          <a:prstGeom prst="rect">
            <a:avLst/>
          </a:prstGeom>
        </p:spPr>
      </p:pic>
      <p:sp>
        <p:nvSpPr>
          <p:cNvPr id="6" name="TextBox 5">
            <a:extLst>
              <a:ext uri="{FF2B5EF4-FFF2-40B4-BE49-F238E27FC236}">
                <a16:creationId xmlns:a16="http://schemas.microsoft.com/office/drawing/2014/main" id="{DC303EC4-D862-9443-A087-D274F57A9383}"/>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6</a:t>
            </a:r>
          </a:p>
        </p:txBody>
      </p:sp>
      <p:sp>
        <p:nvSpPr>
          <p:cNvPr id="9" name="Footer Placeholder 4">
            <a:extLst>
              <a:ext uri="{FF2B5EF4-FFF2-40B4-BE49-F238E27FC236}">
                <a16:creationId xmlns:a16="http://schemas.microsoft.com/office/drawing/2014/main" id="{BDC189A1-74A4-0744-BBA0-9BE02B1563F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408909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C265-8BA5-D346-9B96-D1C40B54144B}"/>
              </a:ext>
            </a:extLst>
          </p:cNvPr>
          <p:cNvSpPr>
            <a:spLocks noGrp="1"/>
          </p:cNvSpPr>
          <p:nvPr>
            <p:ph type="title"/>
          </p:nvPr>
        </p:nvSpPr>
        <p:spPr/>
        <p:txBody>
          <a:bodyPr/>
          <a:lstStyle/>
          <a:p>
            <a:r>
              <a:rPr lang="en-US" dirty="0"/>
              <a:t>Containerization</a:t>
            </a:r>
          </a:p>
        </p:txBody>
      </p:sp>
      <p:sp>
        <p:nvSpPr>
          <p:cNvPr id="3" name="Content Placeholder 2">
            <a:extLst>
              <a:ext uri="{FF2B5EF4-FFF2-40B4-BE49-F238E27FC236}">
                <a16:creationId xmlns:a16="http://schemas.microsoft.com/office/drawing/2014/main" id="{5049AE23-EE33-0941-98B0-225606770084}"/>
              </a:ext>
            </a:extLst>
          </p:cNvPr>
          <p:cNvSpPr>
            <a:spLocks noGrp="1"/>
          </p:cNvSpPr>
          <p:nvPr>
            <p:ph idx="1"/>
          </p:nvPr>
        </p:nvSpPr>
        <p:spPr/>
        <p:txBody>
          <a:bodyPr anchor="t"/>
          <a:lstStyle/>
          <a:p>
            <a:pPr marL="0" indent="0" algn="r">
              <a:buNone/>
            </a:pPr>
            <a:r>
              <a:rPr lang="en-US" sz="1600" dirty="0"/>
              <a:t>According to Wikipedia</a:t>
            </a:r>
          </a:p>
          <a:p>
            <a:pPr marL="0" indent="0">
              <a:buNone/>
            </a:pPr>
            <a:endParaRPr lang="en-US" dirty="0"/>
          </a:p>
        </p:txBody>
      </p:sp>
      <p:sp>
        <p:nvSpPr>
          <p:cNvPr id="6" name="Double Brace 5">
            <a:extLst>
              <a:ext uri="{FF2B5EF4-FFF2-40B4-BE49-F238E27FC236}">
                <a16:creationId xmlns:a16="http://schemas.microsoft.com/office/drawing/2014/main" id="{63B296E4-A132-C14E-B345-FF380AE8B5AA}"/>
              </a:ext>
            </a:extLst>
          </p:cNvPr>
          <p:cNvSpPr/>
          <p:nvPr/>
        </p:nvSpPr>
        <p:spPr>
          <a:xfrm>
            <a:off x="1366787" y="3060836"/>
            <a:ext cx="9529810" cy="2242686"/>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29E8599-B3BD-FB47-A316-75BD8E43468D}"/>
              </a:ext>
            </a:extLst>
          </p:cNvPr>
          <p:cNvSpPr txBox="1"/>
          <p:nvPr/>
        </p:nvSpPr>
        <p:spPr>
          <a:xfrm>
            <a:off x="1809549" y="3022333"/>
            <a:ext cx="8643487" cy="2246769"/>
          </a:xfrm>
          <a:prstGeom prst="rect">
            <a:avLst/>
          </a:prstGeom>
          <a:noFill/>
        </p:spPr>
        <p:txBody>
          <a:bodyPr wrap="square" rtlCol="0">
            <a:spAutoFit/>
          </a:bodyPr>
          <a:lstStyle>
            <a:defPPr>
              <a:defRPr lang="en-US"/>
            </a:defPPr>
            <a:lvl1pPr algn="just"/>
          </a:lstStyle>
          <a:p>
            <a:r>
              <a:rPr lang="en-IN" sz="1400" dirty="0"/>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a:t>
            </a:r>
            <a:r>
              <a:rPr lang="en-IN" sz="1400" dirty="0" err="1"/>
              <a:t>chroot</a:t>
            </a:r>
            <a:r>
              <a:rPr lang="en-IN" sz="1400" dirty="0"/>
              <a: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a:t>
            </a:r>
            <a:r>
              <a:rPr lang="en-IN" sz="1400" dirty="0" err="1"/>
              <a:t>container.On</a:t>
            </a:r>
            <a:r>
              <a:rPr lang="en-IN" sz="1400" dirty="0"/>
              <a:t> Unix-like operating systems, this feature can be seen as an advanced implementation of the standard </a:t>
            </a:r>
            <a:r>
              <a:rPr lang="en-IN" sz="1400" dirty="0" err="1"/>
              <a:t>chroot</a:t>
            </a:r>
            <a:r>
              <a:rPr lang="en-IN" sz="1400" dirty="0"/>
              <a:t> mechanism, which changes the apparent root folder for the current running process and its children. In addition to isolation mechanisms, the kernel often provides resource-management features to limit the impact of one container's activities on other containers.</a:t>
            </a:r>
          </a:p>
        </p:txBody>
      </p:sp>
      <p:sp>
        <p:nvSpPr>
          <p:cNvPr id="11" name="Rounded Rectangle 10">
            <a:extLst>
              <a:ext uri="{FF2B5EF4-FFF2-40B4-BE49-F238E27FC236}">
                <a16:creationId xmlns:a16="http://schemas.microsoft.com/office/drawing/2014/main" id="{9C51C3DB-CD8B-A740-9F12-238ED1CE0A34}"/>
              </a:ext>
            </a:extLst>
          </p:cNvPr>
          <p:cNvSpPr/>
          <p:nvPr/>
        </p:nvSpPr>
        <p:spPr>
          <a:xfrm>
            <a:off x="1809549" y="5399770"/>
            <a:ext cx="8643487" cy="770021"/>
          </a:xfrm>
          <a:prstGeom prst="roundRect">
            <a:avLst/>
          </a:prstGeom>
          <a:noFill/>
          <a:ln w="254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A8B577-70C5-DA41-8CD7-B6EA58805C74}"/>
              </a:ext>
            </a:extLst>
          </p:cNvPr>
          <p:cNvSpPr txBox="1"/>
          <p:nvPr/>
        </p:nvSpPr>
        <p:spPr>
          <a:xfrm>
            <a:off x="2009378" y="5576593"/>
            <a:ext cx="8443658" cy="461665"/>
          </a:xfrm>
          <a:prstGeom prst="rect">
            <a:avLst/>
          </a:prstGeom>
          <a:noFill/>
        </p:spPr>
        <p:txBody>
          <a:bodyPr wrap="none" rtlCol="0">
            <a:spAutoFit/>
          </a:bodyPr>
          <a:lstStyle/>
          <a:p>
            <a:r>
              <a:rPr lang="en-US" sz="2400" dirty="0">
                <a:hlinkClick r:id="rId2"/>
              </a:rPr>
              <a:t>https://en.wikipedia.org/wiki/Operating-system-level_virtualization</a:t>
            </a:r>
            <a:r>
              <a:rPr lang="en-US" sz="2400" dirty="0"/>
              <a:t> </a:t>
            </a:r>
          </a:p>
        </p:txBody>
      </p:sp>
      <p:sp>
        <p:nvSpPr>
          <p:cNvPr id="9" name="TextBox 8">
            <a:extLst>
              <a:ext uri="{FF2B5EF4-FFF2-40B4-BE49-F238E27FC236}">
                <a16:creationId xmlns:a16="http://schemas.microsoft.com/office/drawing/2014/main" id="{F551C6B1-7D39-4342-A2CF-1F532BA00552}"/>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7</a:t>
            </a:r>
          </a:p>
        </p:txBody>
      </p:sp>
      <p:sp>
        <p:nvSpPr>
          <p:cNvPr id="13" name="Footer Placeholder 4">
            <a:extLst>
              <a:ext uri="{FF2B5EF4-FFF2-40B4-BE49-F238E27FC236}">
                <a16:creationId xmlns:a16="http://schemas.microsoft.com/office/drawing/2014/main" id="{E3EBD4B4-811A-BC47-8A66-B2A214AFB8D0}"/>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139312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37D0-AB07-B34E-9E4F-5F3CC54C747F}"/>
              </a:ext>
            </a:extLst>
          </p:cNvPr>
          <p:cNvSpPr>
            <a:spLocks noGrp="1"/>
          </p:cNvSpPr>
          <p:nvPr>
            <p:ph type="title"/>
          </p:nvPr>
        </p:nvSpPr>
        <p:spPr/>
        <p:txBody>
          <a:bodyPr/>
          <a:lstStyle/>
          <a:p>
            <a:r>
              <a:rPr lang="en-US" dirty="0"/>
              <a:t>Containerization</a:t>
            </a:r>
          </a:p>
        </p:txBody>
      </p:sp>
      <p:pic>
        <p:nvPicPr>
          <p:cNvPr id="4" name="Picture 3">
            <a:extLst>
              <a:ext uri="{FF2B5EF4-FFF2-40B4-BE49-F238E27FC236}">
                <a16:creationId xmlns:a16="http://schemas.microsoft.com/office/drawing/2014/main" id="{377D2BC2-C766-894C-9E20-9669F50ECC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5401" y="2955891"/>
            <a:ext cx="4937213" cy="2751889"/>
          </a:xfrm>
          <a:prstGeom prst="rect">
            <a:avLst/>
          </a:prstGeom>
        </p:spPr>
      </p:pic>
      <p:pic>
        <p:nvPicPr>
          <p:cNvPr id="5" name="Picture 4">
            <a:extLst>
              <a:ext uri="{FF2B5EF4-FFF2-40B4-BE49-F238E27FC236}">
                <a16:creationId xmlns:a16="http://schemas.microsoft.com/office/drawing/2014/main" id="{36F851A7-F716-844A-8B48-BD0764C069E2}"/>
              </a:ext>
            </a:extLst>
          </p:cNvPr>
          <p:cNvPicPr>
            <a:picLocks noChangeAspect="1"/>
          </p:cNvPicPr>
          <p:nvPr/>
        </p:nvPicPr>
        <p:blipFill>
          <a:blip r:embed="rId3"/>
          <a:stretch>
            <a:fillRect/>
          </a:stretch>
        </p:blipFill>
        <p:spPr>
          <a:xfrm>
            <a:off x="6496050" y="2955890"/>
            <a:ext cx="4403610" cy="2289877"/>
          </a:xfrm>
          <a:prstGeom prst="rect">
            <a:avLst/>
          </a:prstGeom>
        </p:spPr>
      </p:pic>
      <p:sp>
        <p:nvSpPr>
          <p:cNvPr id="6" name="TextBox 5">
            <a:extLst>
              <a:ext uri="{FF2B5EF4-FFF2-40B4-BE49-F238E27FC236}">
                <a16:creationId xmlns:a16="http://schemas.microsoft.com/office/drawing/2014/main" id="{F5D5D140-B62E-A249-BCDC-D317B003E447}"/>
              </a:ext>
            </a:extLst>
          </p:cNvPr>
          <p:cNvSpPr txBox="1"/>
          <p:nvPr/>
        </p:nvSpPr>
        <p:spPr>
          <a:xfrm>
            <a:off x="11726333" y="3285067"/>
            <a:ext cx="372534" cy="369332"/>
          </a:xfrm>
          <a:prstGeom prst="rect">
            <a:avLst/>
          </a:prstGeom>
          <a:noFill/>
        </p:spPr>
        <p:txBody>
          <a:bodyPr wrap="square" rtlCol="0">
            <a:spAutoFit/>
          </a:bodyPr>
          <a:lstStyle/>
          <a:p>
            <a:pPr algn="ctr"/>
            <a:r>
              <a:rPr lang="en-US" dirty="0">
                <a:solidFill>
                  <a:schemeClr val="bg1"/>
                </a:solidFill>
              </a:rPr>
              <a:t>8</a:t>
            </a:r>
          </a:p>
        </p:txBody>
      </p:sp>
      <p:sp>
        <p:nvSpPr>
          <p:cNvPr id="9" name="Footer Placeholder 4">
            <a:extLst>
              <a:ext uri="{FF2B5EF4-FFF2-40B4-BE49-F238E27FC236}">
                <a16:creationId xmlns:a16="http://schemas.microsoft.com/office/drawing/2014/main" id="{53D0A235-808B-584C-9B44-53604F79EA63}"/>
              </a:ext>
            </a:extLst>
          </p:cNvPr>
          <p:cNvSpPr txBox="1">
            <a:spLocks/>
          </p:cNvSpPr>
          <p:nvPr/>
        </p:nvSpPr>
        <p:spPr>
          <a:xfrm>
            <a:off x="2795496" y="6578600"/>
            <a:ext cx="7305900" cy="279400"/>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t>© Please be shameless to copy any slide you need 😁</a:t>
            </a:r>
            <a:endParaRPr lang="en-US" dirty="0"/>
          </a:p>
        </p:txBody>
      </p:sp>
    </p:spTree>
    <p:extLst>
      <p:ext uri="{BB962C8B-B14F-4D97-AF65-F5344CB8AC3E}">
        <p14:creationId xmlns:p14="http://schemas.microsoft.com/office/powerpoint/2010/main" val="392778760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21223</TotalTime>
  <Words>1374</Words>
  <Application>Microsoft Macintosh PowerPoint</Application>
  <PresentationFormat>Widescreen</PresentationFormat>
  <Paragraphs>147</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Garamond</vt:lpstr>
      <vt:lpstr>Wingdings</vt:lpstr>
      <vt:lpstr>Organic</vt:lpstr>
      <vt:lpstr>Let’s Microservices</vt:lpstr>
      <vt:lpstr>Monolithic Applications</vt:lpstr>
      <vt:lpstr>What’s wrong with Monolithic’s?</vt:lpstr>
      <vt:lpstr>Microservices Strategies/Mindset</vt:lpstr>
      <vt:lpstr>Other Microservices Strategies Attempted</vt:lpstr>
      <vt:lpstr>Virtualization</vt:lpstr>
      <vt:lpstr>Virtualization</vt:lpstr>
      <vt:lpstr>Containerization</vt:lpstr>
      <vt:lpstr>Containerization</vt:lpstr>
      <vt:lpstr>Characteristics of Microservices</vt:lpstr>
      <vt:lpstr>The estore monolithic architecture</vt:lpstr>
      <vt:lpstr>The estore microservice architecture</vt:lpstr>
      <vt:lpstr>The estore cloud microservice architecture</vt:lpstr>
      <vt:lpstr>Spring Cloud</vt:lpstr>
      <vt:lpstr>Commercial Iaas, Paas and Saas Platforms</vt:lpstr>
      <vt:lpstr>J2EE Stack</vt:lpstr>
      <vt:lpstr>RoR Stack</vt:lpstr>
      <vt:lpstr>NodeJS Stack</vt:lpstr>
      <vt:lpstr>CQRS Microservice Architecture</vt:lpstr>
      <vt:lpstr>Event Drive Microservice Architecture using Spring Cloud</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creator>Subrahmanyam Devarakonda</dc:creator>
  <cp:lastModifiedBy>Subrahmanyam Devarakonda</cp:lastModifiedBy>
  <cp:revision>84</cp:revision>
  <cp:lastPrinted>2018-02-18T17:41:14Z</cp:lastPrinted>
  <dcterms:created xsi:type="dcterms:W3CDTF">2018-02-18T14:38:46Z</dcterms:created>
  <dcterms:modified xsi:type="dcterms:W3CDTF">2018-03-11T12:21:16Z</dcterms:modified>
</cp:coreProperties>
</file>